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1" r:id="rId6"/>
    <p:sldId id="262" r:id="rId7"/>
    <p:sldId id="263" r:id="rId8"/>
    <p:sldId id="264" r:id="rId9"/>
    <p:sldId id="265" r:id="rId10"/>
    <p:sldId id="267" r:id="rId11"/>
    <p:sldId id="266" r:id="rId12"/>
    <p:sldId id="269" r:id="rId13"/>
    <p:sldId id="270" r:id="rId14"/>
    <p:sldId id="271" r:id="rId15"/>
    <p:sldId id="272" r:id="rId1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37386" autoAdjust="0"/>
  </p:normalViewPr>
  <p:slideViewPr>
    <p:cSldViewPr snapToGrid="0">
      <p:cViewPr varScale="1">
        <p:scale>
          <a:sx n="30" d="100"/>
          <a:sy n="30" d="100"/>
        </p:scale>
        <p:origin x="270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3816C5-C534-4F5E-9F59-9A4DA2AD7D8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4833378-8799-4664-9E45-767AF47EFE51}">
      <dgm:prSet custT="1"/>
      <dgm:spPr/>
      <dgm:t>
        <a:bodyPr/>
        <a:lstStyle/>
        <a:p>
          <a:r>
            <a:rPr lang="pt-BR" sz="2000" dirty="0"/>
            <a:t>Acurácia</a:t>
          </a:r>
          <a:endParaRPr lang="en-US" sz="2000" dirty="0"/>
        </a:p>
      </dgm:t>
    </dgm:pt>
    <dgm:pt modelId="{4AADB940-7730-4385-87B7-B5B6C4230D81}" type="parTrans" cxnId="{AC7F10E9-76B9-4521-8DF6-B435BC47F67E}">
      <dgm:prSet/>
      <dgm:spPr/>
      <dgm:t>
        <a:bodyPr/>
        <a:lstStyle/>
        <a:p>
          <a:endParaRPr lang="en-US"/>
        </a:p>
      </dgm:t>
    </dgm:pt>
    <dgm:pt modelId="{BBA833B0-D89A-4FDA-AF74-E1E2FE7BA7FF}" type="sibTrans" cxnId="{AC7F10E9-76B9-4521-8DF6-B435BC47F67E}">
      <dgm:prSet/>
      <dgm:spPr/>
      <dgm:t>
        <a:bodyPr/>
        <a:lstStyle/>
        <a:p>
          <a:endParaRPr lang="en-US"/>
        </a:p>
      </dgm:t>
    </dgm:pt>
    <dgm:pt modelId="{C44A1A96-D691-436E-8788-809AF0AF3B4B}">
      <dgm:prSet custT="1"/>
      <dgm:spPr/>
      <dgm:t>
        <a:bodyPr/>
        <a:lstStyle/>
        <a:p>
          <a:r>
            <a:rPr lang="pt-BR" sz="2000" dirty="0"/>
            <a:t>Precisão</a:t>
          </a:r>
          <a:endParaRPr lang="en-US" sz="2000" dirty="0"/>
        </a:p>
      </dgm:t>
    </dgm:pt>
    <dgm:pt modelId="{C58A6C17-6471-4E3A-9187-95FEE24AB48C}" type="parTrans" cxnId="{2643FEC6-93E4-4EBF-B307-C8CDCA074008}">
      <dgm:prSet/>
      <dgm:spPr/>
      <dgm:t>
        <a:bodyPr/>
        <a:lstStyle/>
        <a:p>
          <a:endParaRPr lang="en-US"/>
        </a:p>
      </dgm:t>
    </dgm:pt>
    <dgm:pt modelId="{8E507F61-1469-4979-8EBD-6347C0CF8EF1}" type="sibTrans" cxnId="{2643FEC6-93E4-4EBF-B307-C8CDCA074008}">
      <dgm:prSet/>
      <dgm:spPr/>
      <dgm:t>
        <a:bodyPr/>
        <a:lstStyle/>
        <a:p>
          <a:endParaRPr lang="en-US"/>
        </a:p>
      </dgm:t>
    </dgm:pt>
    <dgm:pt modelId="{A83B1B3A-397B-4BA7-AD44-E1E8C86C4252}">
      <dgm:prSet custT="1"/>
      <dgm:spPr/>
      <dgm:t>
        <a:bodyPr/>
        <a:lstStyle/>
        <a:p>
          <a:r>
            <a:rPr lang="pt-BR" sz="2000" dirty="0"/>
            <a:t>Recall</a:t>
          </a:r>
          <a:endParaRPr lang="en-US" sz="2000" dirty="0"/>
        </a:p>
      </dgm:t>
    </dgm:pt>
    <dgm:pt modelId="{78315B81-5A1A-41DE-9BEB-8927196225A1}" type="parTrans" cxnId="{F8855DF6-B011-48E0-95C9-4A2D8C240A43}">
      <dgm:prSet/>
      <dgm:spPr/>
      <dgm:t>
        <a:bodyPr/>
        <a:lstStyle/>
        <a:p>
          <a:endParaRPr lang="en-US"/>
        </a:p>
      </dgm:t>
    </dgm:pt>
    <dgm:pt modelId="{A2AFBD5C-6968-401C-9D21-F3CD5A02A78B}" type="sibTrans" cxnId="{F8855DF6-B011-48E0-95C9-4A2D8C240A43}">
      <dgm:prSet/>
      <dgm:spPr/>
      <dgm:t>
        <a:bodyPr/>
        <a:lstStyle/>
        <a:p>
          <a:endParaRPr lang="en-US"/>
        </a:p>
      </dgm:t>
    </dgm:pt>
    <dgm:pt modelId="{0D1A497D-C817-4128-814A-6C0124293C4A}">
      <dgm:prSet custT="1"/>
      <dgm:spPr/>
      <dgm:t>
        <a:bodyPr/>
        <a:lstStyle/>
        <a:p>
          <a:r>
            <a:rPr lang="pt-BR" sz="2000" dirty="0"/>
            <a:t>F1-Score</a:t>
          </a:r>
          <a:endParaRPr lang="en-US" sz="2000" dirty="0"/>
        </a:p>
      </dgm:t>
    </dgm:pt>
    <dgm:pt modelId="{395A2A62-74BD-4E3D-9557-4F913CC6C723}" type="parTrans" cxnId="{0BBEF9A0-C11C-4264-8125-909495986826}">
      <dgm:prSet/>
      <dgm:spPr/>
      <dgm:t>
        <a:bodyPr/>
        <a:lstStyle/>
        <a:p>
          <a:endParaRPr lang="en-US"/>
        </a:p>
      </dgm:t>
    </dgm:pt>
    <dgm:pt modelId="{FA02743D-93E0-4C0B-8809-62841CD5301C}" type="sibTrans" cxnId="{0BBEF9A0-C11C-4264-8125-909495986826}">
      <dgm:prSet/>
      <dgm:spPr/>
      <dgm:t>
        <a:bodyPr/>
        <a:lstStyle/>
        <a:p>
          <a:endParaRPr lang="en-US"/>
        </a:p>
      </dgm:t>
    </dgm:pt>
    <dgm:pt modelId="{315406FF-8B3F-428E-AF33-5E04D45460AA}">
      <dgm:prSet custT="1"/>
      <dgm:spPr/>
      <dgm:t>
        <a:bodyPr/>
        <a:lstStyle/>
        <a:p>
          <a:r>
            <a:rPr lang="pt-BR" sz="2000" dirty="0"/>
            <a:t>MCC</a:t>
          </a:r>
          <a:endParaRPr lang="en-US" sz="2000" dirty="0"/>
        </a:p>
      </dgm:t>
    </dgm:pt>
    <dgm:pt modelId="{8B443FC9-886D-4780-9D80-BA3DFA45E99E}" type="parTrans" cxnId="{D8DD4ACD-0BFE-4EE7-9DAE-7C489095CB39}">
      <dgm:prSet/>
      <dgm:spPr/>
      <dgm:t>
        <a:bodyPr/>
        <a:lstStyle/>
        <a:p>
          <a:endParaRPr lang="en-US"/>
        </a:p>
      </dgm:t>
    </dgm:pt>
    <dgm:pt modelId="{26B218BC-788C-42E7-A343-CD6389526FFB}" type="sibTrans" cxnId="{D8DD4ACD-0BFE-4EE7-9DAE-7C489095CB39}">
      <dgm:prSet/>
      <dgm:spPr/>
      <dgm:t>
        <a:bodyPr/>
        <a:lstStyle/>
        <a:p>
          <a:endParaRPr lang="en-US"/>
        </a:p>
      </dgm:t>
    </dgm:pt>
    <dgm:pt modelId="{19594DFC-7F7B-4F7E-AFA3-47C847F23DEE}">
      <dgm:prSet custT="1"/>
      <dgm:spPr/>
      <dgm:t>
        <a:bodyPr/>
        <a:lstStyle/>
        <a:p>
          <a:r>
            <a:rPr lang="pt-BR" sz="2000" dirty="0"/>
            <a:t>Kappa</a:t>
          </a:r>
          <a:endParaRPr lang="en-US" sz="2000" dirty="0"/>
        </a:p>
      </dgm:t>
    </dgm:pt>
    <dgm:pt modelId="{B205359B-76CC-4E40-9C97-788B7A5F1A90}" type="parTrans" cxnId="{5DB94F8E-456E-4D17-8D6C-FCB5F350618A}">
      <dgm:prSet/>
      <dgm:spPr/>
      <dgm:t>
        <a:bodyPr/>
        <a:lstStyle/>
        <a:p>
          <a:endParaRPr lang="en-US"/>
        </a:p>
      </dgm:t>
    </dgm:pt>
    <dgm:pt modelId="{8E9E5363-EC1A-4C4A-94E0-634999306DC0}" type="sibTrans" cxnId="{5DB94F8E-456E-4D17-8D6C-FCB5F350618A}">
      <dgm:prSet/>
      <dgm:spPr/>
      <dgm:t>
        <a:bodyPr/>
        <a:lstStyle/>
        <a:p>
          <a:endParaRPr lang="en-US"/>
        </a:p>
      </dgm:t>
    </dgm:pt>
    <dgm:pt modelId="{B65EF21E-0AE9-4A1B-BB40-8E29EC5FE4A9}">
      <dgm:prSet custT="1"/>
      <dgm:spPr/>
      <dgm:t>
        <a:bodyPr/>
        <a:lstStyle/>
        <a:p>
          <a:r>
            <a:rPr lang="pt-BR" sz="2000" dirty="0"/>
            <a:t>Matriz de Confusão</a:t>
          </a:r>
          <a:endParaRPr lang="en-US" sz="2000" dirty="0"/>
        </a:p>
      </dgm:t>
    </dgm:pt>
    <dgm:pt modelId="{13CBCAD8-D1A9-45DB-8E08-975787CE1428}" type="parTrans" cxnId="{B14647F4-7204-4F8E-B3C0-BAFEB308E1FA}">
      <dgm:prSet/>
      <dgm:spPr/>
      <dgm:t>
        <a:bodyPr/>
        <a:lstStyle/>
        <a:p>
          <a:endParaRPr lang="en-US"/>
        </a:p>
      </dgm:t>
    </dgm:pt>
    <dgm:pt modelId="{41EA805F-B477-417B-88D6-5DBD4A06EBC5}" type="sibTrans" cxnId="{B14647F4-7204-4F8E-B3C0-BAFEB308E1FA}">
      <dgm:prSet/>
      <dgm:spPr/>
      <dgm:t>
        <a:bodyPr/>
        <a:lstStyle/>
        <a:p>
          <a:endParaRPr lang="en-US"/>
        </a:p>
      </dgm:t>
    </dgm:pt>
    <dgm:pt modelId="{BB7F2820-CFC1-4151-8107-150ED9328A05}">
      <dgm:prSet custT="1"/>
      <dgm:spPr/>
      <dgm:t>
        <a:bodyPr/>
        <a:lstStyle/>
        <a:p>
          <a:r>
            <a:rPr lang="pt-BR" sz="2000" dirty="0"/>
            <a:t>Curvas ROC e AUC</a:t>
          </a:r>
          <a:endParaRPr lang="en-US" sz="2000" dirty="0"/>
        </a:p>
      </dgm:t>
    </dgm:pt>
    <dgm:pt modelId="{2F22FC30-AB01-4893-A5FF-202E213D6761}" type="parTrans" cxnId="{5840255D-12CA-430C-9D2C-26ED4F837800}">
      <dgm:prSet/>
      <dgm:spPr/>
      <dgm:t>
        <a:bodyPr/>
        <a:lstStyle/>
        <a:p>
          <a:endParaRPr lang="en-US"/>
        </a:p>
      </dgm:t>
    </dgm:pt>
    <dgm:pt modelId="{02E50F38-74D0-4E21-B716-32D0F5C165F5}" type="sibTrans" cxnId="{5840255D-12CA-430C-9D2C-26ED4F837800}">
      <dgm:prSet/>
      <dgm:spPr/>
      <dgm:t>
        <a:bodyPr/>
        <a:lstStyle/>
        <a:p>
          <a:endParaRPr lang="en-US"/>
        </a:p>
      </dgm:t>
    </dgm:pt>
    <dgm:pt modelId="{18CF1EC7-621A-4A63-8131-9D20C778AC7C}">
      <dgm:prSet custT="1"/>
      <dgm:spPr/>
      <dgm:t>
        <a:bodyPr/>
        <a:lstStyle/>
        <a:p>
          <a:r>
            <a:rPr lang="pt-BR" sz="2000" dirty="0"/>
            <a:t>Visualização 2D com t-SNE</a:t>
          </a:r>
          <a:endParaRPr lang="en-US" sz="2000" dirty="0"/>
        </a:p>
      </dgm:t>
    </dgm:pt>
    <dgm:pt modelId="{7B0898AE-250C-4694-96E7-49FE55DFFF81}" type="parTrans" cxnId="{79785EFC-9031-42C1-94BF-CD9031DF770D}">
      <dgm:prSet/>
      <dgm:spPr/>
      <dgm:t>
        <a:bodyPr/>
        <a:lstStyle/>
        <a:p>
          <a:endParaRPr lang="en-US"/>
        </a:p>
      </dgm:t>
    </dgm:pt>
    <dgm:pt modelId="{E1141C39-A6E6-440A-8127-371693D0C2FA}" type="sibTrans" cxnId="{79785EFC-9031-42C1-94BF-CD9031DF770D}">
      <dgm:prSet/>
      <dgm:spPr/>
      <dgm:t>
        <a:bodyPr/>
        <a:lstStyle/>
        <a:p>
          <a:endParaRPr lang="en-US"/>
        </a:p>
      </dgm:t>
    </dgm:pt>
    <dgm:pt modelId="{80FE6892-6C8E-4DAC-8287-B9E57BEAFCC2}" type="pres">
      <dgm:prSet presAssocID="{043816C5-C534-4F5E-9F59-9A4DA2AD7D89}" presName="vert0" presStyleCnt="0">
        <dgm:presLayoutVars>
          <dgm:dir/>
          <dgm:animOne val="branch"/>
          <dgm:animLvl val="lvl"/>
        </dgm:presLayoutVars>
      </dgm:prSet>
      <dgm:spPr/>
    </dgm:pt>
    <dgm:pt modelId="{90A57209-C8F2-4D0A-9BE1-72694BC6A40F}" type="pres">
      <dgm:prSet presAssocID="{D4833378-8799-4664-9E45-767AF47EFE51}" presName="thickLine" presStyleLbl="alignNode1" presStyleIdx="0" presStyleCnt="9"/>
      <dgm:spPr/>
    </dgm:pt>
    <dgm:pt modelId="{01E049EA-5E49-46C5-9EEA-DC66018DB2B1}" type="pres">
      <dgm:prSet presAssocID="{D4833378-8799-4664-9E45-767AF47EFE51}" presName="horz1" presStyleCnt="0"/>
      <dgm:spPr/>
    </dgm:pt>
    <dgm:pt modelId="{A413B3EB-1529-402E-8CDC-E1FF3A5E658F}" type="pres">
      <dgm:prSet presAssocID="{D4833378-8799-4664-9E45-767AF47EFE51}" presName="tx1" presStyleLbl="revTx" presStyleIdx="0" presStyleCnt="9"/>
      <dgm:spPr/>
    </dgm:pt>
    <dgm:pt modelId="{3114C9B7-90AD-4171-B376-FF5EEC3A67E5}" type="pres">
      <dgm:prSet presAssocID="{D4833378-8799-4664-9E45-767AF47EFE51}" presName="vert1" presStyleCnt="0"/>
      <dgm:spPr/>
    </dgm:pt>
    <dgm:pt modelId="{9C73B104-51DA-47A7-BF59-7E7F6C1A9683}" type="pres">
      <dgm:prSet presAssocID="{C44A1A96-D691-436E-8788-809AF0AF3B4B}" presName="thickLine" presStyleLbl="alignNode1" presStyleIdx="1" presStyleCnt="9"/>
      <dgm:spPr/>
    </dgm:pt>
    <dgm:pt modelId="{AC8C4167-93FA-442B-8161-26EA43241CDC}" type="pres">
      <dgm:prSet presAssocID="{C44A1A96-D691-436E-8788-809AF0AF3B4B}" presName="horz1" presStyleCnt="0"/>
      <dgm:spPr/>
    </dgm:pt>
    <dgm:pt modelId="{1F321332-9442-4EA3-9DAA-ABACD2577AAF}" type="pres">
      <dgm:prSet presAssocID="{C44A1A96-D691-436E-8788-809AF0AF3B4B}" presName="tx1" presStyleLbl="revTx" presStyleIdx="1" presStyleCnt="9"/>
      <dgm:spPr/>
    </dgm:pt>
    <dgm:pt modelId="{E6C39F8B-52FE-4D6D-B8A7-3CE4E970415E}" type="pres">
      <dgm:prSet presAssocID="{C44A1A96-D691-436E-8788-809AF0AF3B4B}" presName="vert1" presStyleCnt="0"/>
      <dgm:spPr/>
    </dgm:pt>
    <dgm:pt modelId="{BF2F193A-107B-44BB-A503-E72EF2335E20}" type="pres">
      <dgm:prSet presAssocID="{A83B1B3A-397B-4BA7-AD44-E1E8C86C4252}" presName="thickLine" presStyleLbl="alignNode1" presStyleIdx="2" presStyleCnt="9"/>
      <dgm:spPr/>
    </dgm:pt>
    <dgm:pt modelId="{63F91264-2941-4CA5-8BD5-5001F8D60047}" type="pres">
      <dgm:prSet presAssocID="{A83B1B3A-397B-4BA7-AD44-E1E8C86C4252}" presName="horz1" presStyleCnt="0"/>
      <dgm:spPr/>
    </dgm:pt>
    <dgm:pt modelId="{0B83B29D-2923-4F40-9700-F0FA5DBADDC0}" type="pres">
      <dgm:prSet presAssocID="{A83B1B3A-397B-4BA7-AD44-E1E8C86C4252}" presName="tx1" presStyleLbl="revTx" presStyleIdx="2" presStyleCnt="9"/>
      <dgm:spPr/>
    </dgm:pt>
    <dgm:pt modelId="{F78E6832-9724-4B2A-B6FD-E0B199F975CB}" type="pres">
      <dgm:prSet presAssocID="{A83B1B3A-397B-4BA7-AD44-E1E8C86C4252}" presName="vert1" presStyleCnt="0"/>
      <dgm:spPr/>
    </dgm:pt>
    <dgm:pt modelId="{3CA5BFCA-CB5F-43A0-B188-A70CDEC2D8F3}" type="pres">
      <dgm:prSet presAssocID="{0D1A497D-C817-4128-814A-6C0124293C4A}" presName="thickLine" presStyleLbl="alignNode1" presStyleIdx="3" presStyleCnt="9"/>
      <dgm:spPr/>
    </dgm:pt>
    <dgm:pt modelId="{293BF94C-FE70-46DB-8893-10077ED4AA26}" type="pres">
      <dgm:prSet presAssocID="{0D1A497D-C817-4128-814A-6C0124293C4A}" presName="horz1" presStyleCnt="0"/>
      <dgm:spPr/>
    </dgm:pt>
    <dgm:pt modelId="{5D367DCA-F674-44D1-B6EB-4AA230539799}" type="pres">
      <dgm:prSet presAssocID="{0D1A497D-C817-4128-814A-6C0124293C4A}" presName="tx1" presStyleLbl="revTx" presStyleIdx="3" presStyleCnt="9"/>
      <dgm:spPr/>
    </dgm:pt>
    <dgm:pt modelId="{A90DAF22-EC55-427D-8FBC-D9FDEA03DB0B}" type="pres">
      <dgm:prSet presAssocID="{0D1A497D-C817-4128-814A-6C0124293C4A}" presName="vert1" presStyleCnt="0"/>
      <dgm:spPr/>
    </dgm:pt>
    <dgm:pt modelId="{EF30DD85-204A-42FA-8E65-163A7F18605C}" type="pres">
      <dgm:prSet presAssocID="{315406FF-8B3F-428E-AF33-5E04D45460AA}" presName="thickLine" presStyleLbl="alignNode1" presStyleIdx="4" presStyleCnt="9"/>
      <dgm:spPr/>
    </dgm:pt>
    <dgm:pt modelId="{3DAA2711-D5C8-4E4F-9304-0CAC6B259FAD}" type="pres">
      <dgm:prSet presAssocID="{315406FF-8B3F-428E-AF33-5E04D45460AA}" presName="horz1" presStyleCnt="0"/>
      <dgm:spPr/>
    </dgm:pt>
    <dgm:pt modelId="{572AD07D-38A3-4F8D-9CCC-62086958A5C6}" type="pres">
      <dgm:prSet presAssocID="{315406FF-8B3F-428E-AF33-5E04D45460AA}" presName="tx1" presStyleLbl="revTx" presStyleIdx="4" presStyleCnt="9"/>
      <dgm:spPr/>
    </dgm:pt>
    <dgm:pt modelId="{9D67AB81-7AA0-4959-9B00-F4334842F3D8}" type="pres">
      <dgm:prSet presAssocID="{315406FF-8B3F-428E-AF33-5E04D45460AA}" presName="vert1" presStyleCnt="0"/>
      <dgm:spPr/>
    </dgm:pt>
    <dgm:pt modelId="{66E71593-072D-4CFE-A086-1D4FF7D6DB57}" type="pres">
      <dgm:prSet presAssocID="{19594DFC-7F7B-4F7E-AFA3-47C847F23DEE}" presName="thickLine" presStyleLbl="alignNode1" presStyleIdx="5" presStyleCnt="9"/>
      <dgm:spPr/>
    </dgm:pt>
    <dgm:pt modelId="{DA664E5C-50EF-4CB8-BE6E-F9245F56D5AD}" type="pres">
      <dgm:prSet presAssocID="{19594DFC-7F7B-4F7E-AFA3-47C847F23DEE}" presName="horz1" presStyleCnt="0"/>
      <dgm:spPr/>
    </dgm:pt>
    <dgm:pt modelId="{54C19356-6191-43BA-9B0B-0B00C265E9C9}" type="pres">
      <dgm:prSet presAssocID="{19594DFC-7F7B-4F7E-AFA3-47C847F23DEE}" presName="tx1" presStyleLbl="revTx" presStyleIdx="5" presStyleCnt="9"/>
      <dgm:spPr/>
    </dgm:pt>
    <dgm:pt modelId="{E76D4B68-7EF6-4EB2-8E4F-68C1A951A7FC}" type="pres">
      <dgm:prSet presAssocID="{19594DFC-7F7B-4F7E-AFA3-47C847F23DEE}" presName="vert1" presStyleCnt="0"/>
      <dgm:spPr/>
    </dgm:pt>
    <dgm:pt modelId="{B866FFF5-D2D8-4246-9C4D-AE6383372F1B}" type="pres">
      <dgm:prSet presAssocID="{B65EF21E-0AE9-4A1B-BB40-8E29EC5FE4A9}" presName="thickLine" presStyleLbl="alignNode1" presStyleIdx="6" presStyleCnt="9"/>
      <dgm:spPr/>
    </dgm:pt>
    <dgm:pt modelId="{6AA88367-766F-48E9-9356-1E2B7CDE6B56}" type="pres">
      <dgm:prSet presAssocID="{B65EF21E-0AE9-4A1B-BB40-8E29EC5FE4A9}" presName="horz1" presStyleCnt="0"/>
      <dgm:spPr/>
    </dgm:pt>
    <dgm:pt modelId="{DC1A1F64-B293-4412-9743-886FCE94D4EB}" type="pres">
      <dgm:prSet presAssocID="{B65EF21E-0AE9-4A1B-BB40-8E29EC5FE4A9}" presName="tx1" presStyleLbl="revTx" presStyleIdx="6" presStyleCnt="9"/>
      <dgm:spPr/>
    </dgm:pt>
    <dgm:pt modelId="{AF724DA3-5C56-4F03-9DD5-F9B330001412}" type="pres">
      <dgm:prSet presAssocID="{B65EF21E-0AE9-4A1B-BB40-8E29EC5FE4A9}" presName="vert1" presStyleCnt="0"/>
      <dgm:spPr/>
    </dgm:pt>
    <dgm:pt modelId="{2FA36DC8-D78E-4029-81D2-A53362DD24B4}" type="pres">
      <dgm:prSet presAssocID="{BB7F2820-CFC1-4151-8107-150ED9328A05}" presName="thickLine" presStyleLbl="alignNode1" presStyleIdx="7" presStyleCnt="9"/>
      <dgm:spPr/>
    </dgm:pt>
    <dgm:pt modelId="{D5646096-DE10-4B12-8462-481D15C57E68}" type="pres">
      <dgm:prSet presAssocID="{BB7F2820-CFC1-4151-8107-150ED9328A05}" presName="horz1" presStyleCnt="0"/>
      <dgm:spPr/>
    </dgm:pt>
    <dgm:pt modelId="{84B6D7EC-45E8-4C96-9FFE-3F70717463E2}" type="pres">
      <dgm:prSet presAssocID="{BB7F2820-CFC1-4151-8107-150ED9328A05}" presName="tx1" presStyleLbl="revTx" presStyleIdx="7" presStyleCnt="9"/>
      <dgm:spPr/>
    </dgm:pt>
    <dgm:pt modelId="{5668230A-A344-478A-AEE7-A22C5FB43F86}" type="pres">
      <dgm:prSet presAssocID="{BB7F2820-CFC1-4151-8107-150ED9328A05}" presName="vert1" presStyleCnt="0"/>
      <dgm:spPr/>
    </dgm:pt>
    <dgm:pt modelId="{F77722A9-F162-45BF-B5ED-CBCA536A35DF}" type="pres">
      <dgm:prSet presAssocID="{18CF1EC7-621A-4A63-8131-9D20C778AC7C}" presName="thickLine" presStyleLbl="alignNode1" presStyleIdx="8" presStyleCnt="9"/>
      <dgm:spPr/>
    </dgm:pt>
    <dgm:pt modelId="{FBCDFE73-B24A-4331-8DC3-2D356F0EFE80}" type="pres">
      <dgm:prSet presAssocID="{18CF1EC7-621A-4A63-8131-9D20C778AC7C}" presName="horz1" presStyleCnt="0"/>
      <dgm:spPr/>
    </dgm:pt>
    <dgm:pt modelId="{7A719D91-9693-45A9-8EF1-A55BC6BF703B}" type="pres">
      <dgm:prSet presAssocID="{18CF1EC7-621A-4A63-8131-9D20C778AC7C}" presName="tx1" presStyleLbl="revTx" presStyleIdx="8" presStyleCnt="9"/>
      <dgm:spPr/>
    </dgm:pt>
    <dgm:pt modelId="{CCAFCA3F-8659-403A-A4AF-99E75BF7DFC6}" type="pres">
      <dgm:prSet presAssocID="{18CF1EC7-621A-4A63-8131-9D20C778AC7C}" presName="vert1" presStyleCnt="0"/>
      <dgm:spPr/>
    </dgm:pt>
  </dgm:ptLst>
  <dgm:cxnLst>
    <dgm:cxn modelId="{83CD1A23-D566-4FC4-8A2F-649193DEFC36}" type="presOf" srcId="{043816C5-C534-4F5E-9F59-9A4DA2AD7D89}" destId="{80FE6892-6C8E-4DAC-8287-B9E57BEAFCC2}" srcOrd="0" destOrd="0" presId="urn:microsoft.com/office/officeart/2008/layout/LinedList"/>
    <dgm:cxn modelId="{FB6C125D-6A22-487B-BF3D-D303C0C1B42B}" type="presOf" srcId="{B65EF21E-0AE9-4A1B-BB40-8E29EC5FE4A9}" destId="{DC1A1F64-B293-4412-9743-886FCE94D4EB}" srcOrd="0" destOrd="0" presId="urn:microsoft.com/office/officeart/2008/layout/LinedList"/>
    <dgm:cxn modelId="{5840255D-12CA-430C-9D2C-26ED4F837800}" srcId="{043816C5-C534-4F5E-9F59-9A4DA2AD7D89}" destId="{BB7F2820-CFC1-4151-8107-150ED9328A05}" srcOrd="7" destOrd="0" parTransId="{2F22FC30-AB01-4893-A5FF-202E213D6761}" sibTransId="{02E50F38-74D0-4E21-B716-32D0F5C165F5}"/>
    <dgm:cxn modelId="{93F8AD5A-0E1A-441A-889B-2CBAFDE4C96A}" type="presOf" srcId="{C44A1A96-D691-436E-8788-809AF0AF3B4B}" destId="{1F321332-9442-4EA3-9DAA-ABACD2577AAF}" srcOrd="0" destOrd="0" presId="urn:microsoft.com/office/officeart/2008/layout/LinedList"/>
    <dgm:cxn modelId="{3F66898C-5C96-421B-BAC0-E357F54C2E9D}" type="presOf" srcId="{0D1A497D-C817-4128-814A-6C0124293C4A}" destId="{5D367DCA-F674-44D1-B6EB-4AA230539799}" srcOrd="0" destOrd="0" presId="urn:microsoft.com/office/officeart/2008/layout/LinedList"/>
    <dgm:cxn modelId="{5DB94F8E-456E-4D17-8D6C-FCB5F350618A}" srcId="{043816C5-C534-4F5E-9F59-9A4DA2AD7D89}" destId="{19594DFC-7F7B-4F7E-AFA3-47C847F23DEE}" srcOrd="5" destOrd="0" parTransId="{B205359B-76CC-4E40-9C97-788B7A5F1A90}" sibTransId="{8E9E5363-EC1A-4C4A-94E0-634999306DC0}"/>
    <dgm:cxn modelId="{0BBEF9A0-C11C-4264-8125-909495986826}" srcId="{043816C5-C534-4F5E-9F59-9A4DA2AD7D89}" destId="{0D1A497D-C817-4128-814A-6C0124293C4A}" srcOrd="3" destOrd="0" parTransId="{395A2A62-74BD-4E3D-9557-4F913CC6C723}" sibTransId="{FA02743D-93E0-4C0B-8809-62841CD5301C}"/>
    <dgm:cxn modelId="{AFC386A4-492A-41C1-9C72-033F0AAB1E4C}" type="presOf" srcId="{A83B1B3A-397B-4BA7-AD44-E1E8C86C4252}" destId="{0B83B29D-2923-4F40-9700-F0FA5DBADDC0}" srcOrd="0" destOrd="0" presId="urn:microsoft.com/office/officeart/2008/layout/LinedList"/>
    <dgm:cxn modelId="{A7DA02AC-EC16-4365-8920-4EEC36673B40}" type="presOf" srcId="{BB7F2820-CFC1-4151-8107-150ED9328A05}" destId="{84B6D7EC-45E8-4C96-9FFE-3F70717463E2}" srcOrd="0" destOrd="0" presId="urn:microsoft.com/office/officeart/2008/layout/LinedList"/>
    <dgm:cxn modelId="{D3BD4EB8-A3CC-41D4-B9A5-6AB549325155}" type="presOf" srcId="{18CF1EC7-621A-4A63-8131-9D20C778AC7C}" destId="{7A719D91-9693-45A9-8EF1-A55BC6BF703B}" srcOrd="0" destOrd="0" presId="urn:microsoft.com/office/officeart/2008/layout/LinedList"/>
    <dgm:cxn modelId="{A4CC6DBF-6A90-4B32-8B37-7B3229574CA4}" type="presOf" srcId="{19594DFC-7F7B-4F7E-AFA3-47C847F23DEE}" destId="{54C19356-6191-43BA-9B0B-0B00C265E9C9}" srcOrd="0" destOrd="0" presId="urn:microsoft.com/office/officeart/2008/layout/LinedList"/>
    <dgm:cxn modelId="{2643FEC6-93E4-4EBF-B307-C8CDCA074008}" srcId="{043816C5-C534-4F5E-9F59-9A4DA2AD7D89}" destId="{C44A1A96-D691-436E-8788-809AF0AF3B4B}" srcOrd="1" destOrd="0" parTransId="{C58A6C17-6471-4E3A-9187-95FEE24AB48C}" sibTransId="{8E507F61-1469-4979-8EBD-6347C0CF8EF1}"/>
    <dgm:cxn modelId="{D8DD4ACD-0BFE-4EE7-9DAE-7C489095CB39}" srcId="{043816C5-C534-4F5E-9F59-9A4DA2AD7D89}" destId="{315406FF-8B3F-428E-AF33-5E04D45460AA}" srcOrd="4" destOrd="0" parTransId="{8B443FC9-886D-4780-9D80-BA3DFA45E99E}" sibTransId="{26B218BC-788C-42E7-A343-CD6389526FFB}"/>
    <dgm:cxn modelId="{7A907ACD-1356-4BD2-A40B-928D48D1EC2F}" type="presOf" srcId="{D4833378-8799-4664-9E45-767AF47EFE51}" destId="{A413B3EB-1529-402E-8CDC-E1FF3A5E658F}" srcOrd="0" destOrd="0" presId="urn:microsoft.com/office/officeart/2008/layout/LinedList"/>
    <dgm:cxn modelId="{E6B3A1D4-7108-472F-9309-DA51331A1BF8}" type="presOf" srcId="{315406FF-8B3F-428E-AF33-5E04D45460AA}" destId="{572AD07D-38A3-4F8D-9CCC-62086958A5C6}" srcOrd="0" destOrd="0" presId="urn:microsoft.com/office/officeart/2008/layout/LinedList"/>
    <dgm:cxn modelId="{AC7F10E9-76B9-4521-8DF6-B435BC47F67E}" srcId="{043816C5-C534-4F5E-9F59-9A4DA2AD7D89}" destId="{D4833378-8799-4664-9E45-767AF47EFE51}" srcOrd="0" destOrd="0" parTransId="{4AADB940-7730-4385-87B7-B5B6C4230D81}" sibTransId="{BBA833B0-D89A-4FDA-AF74-E1E2FE7BA7FF}"/>
    <dgm:cxn modelId="{B14647F4-7204-4F8E-B3C0-BAFEB308E1FA}" srcId="{043816C5-C534-4F5E-9F59-9A4DA2AD7D89}" destId="{B65EF21E-0AE9-4A1B-BB40-8E29EC5FE4A9}" srcOrd="6" destOrd="0" parTransId="{13CBCAD8-D1A9-45DB-8E08-975787CE1428}" sibTransId="{41EA805F-B477-417B-88D6-5DBD4A06EBC5}"/>
    <dgm:cxn modelId="{F8855DF6-B011-48E0-95C9-4A2D8C240A43}" srcId="{043816C5-C534-4F5E-9F59-9A4DA2AD7D89}" destId="{A83B1B3A-397B-4BA7-AD44-E1E8C86C4252}" srcOrd="2" destOrd="0" parTransId="{78315B81-5A1A-41DE-9BEB-8927196225A1}" sibTransId="{A2AFBD5C-6968-401C-9D21-F3CD5A02A78B}"/>
    <dgm:cxn modelId="{79785EFC-9031-42C1-94BF-CD9031DF770D}" srcId="{043816C5-C534-4F5E-9F59-9A4DA2AD7D89}" destId="{18CF1EC7-621A-4A63-8131-9D20C778AC7C}" srcOrd="8" destOrd="0" parTransId="{7B0898AE-250C-4694-96E7-49FE55DFFF81}" sibTransId="{E1141C39-A6E6-440A-8127-371693D0C2FA}"/>
    <dgm:cxn modelId="{03F349B4-2406-4A71-A820-2902E9A4DDAB}" type="presParOf" srcId="{80FE6892-6C8E-4DAC-8287-B9E57BEAFCC2}" destId="{90A57209-C8F2-4D0A-9BE1-72694BC6A40F}" srcOrd="0" destOrd="0" presId="urn:microsoft.com/office/officeart/2008/layout/LinedList"/>
    <dgm:cxn modelId="{D6C1065A-9FF1-4941-A149-70E061AD2E63}" type="presParOf" srcId="{80FE6892-6C8E-4DAC-8287-B9E57BEAFCC2}" destId="{01E049EA-5E49-46C5-9EEA-DC66018DB2B1}" srcOrd="1" destOrd="0" presId="urn:microsoft.com/office/officeart/2008/layout/LinedList"/>
    <dgm:cxn modelId="{0ADFA1D3-BAE3-4AE5-A0C7-C7922C1C1D12}" type="presParOf" srcId="{01E049EA-5E49-46C5-9EEA-DC66018DB2B1}" destId="{A413B3EB-1529-402E-8CDC-E1FF3A5E658F}" srcOrd="0" destOrd="0" presId="urn:microsoft.com/office/officeart/2008/layout/LinedList"/>
    <dgm:cxn modelId="{9184E0CB-7221-4A65-B913-B415B5E25317}" type="presParOf" srcId="{01E049EA-5E49-46C5-9EEA-DC66018DB2B1}" destId="{3114C9B7-90AD-4171-B376-FF5EEC3A67E5}" srcOrd="1" destOrd="0" presId="urn:microsoft.com/office/officeart/2008/layout/LinedList"/>
    <dgm:cxn modelId="{1081AD6A-BD60-4E68-932D-A6970C9B4588}" type="presParOf" srcId="{80FE6892-6C8E-4DAC-8287-B9E57BEAFCC2}" destId="{9C73B104-51DA-47A7-BF59-7E7F6C1A9683}" srcOrd="2" destOrd="0" presId="urn:microsoft.com/office/officeart/2008/layout/LinedList"/>
    <dgm:cxn modelId="{112C8CC2-6C0B-49CB-B1D1-A1AABF0475C3}" type="presParOf" srcId="{80FE6892-6C8E-4DAC-8287-B9E57BEAFCC2}" destId="{AC8C4167-93FA-442B-8161-26EA43241CDC}" srcOrd="3" destOrd="0" presId="urn:microsoft.com/office/officeart/2008/layout/LinedList"/>
    <dgm:cxn modelId="{50470581-E068-4A60-8575-CCA9FE8DC208}" type="presParOf" srcId="{AC8C4167-93FA-442B-8161-26EA43241CDC}" destId="{1F321332-9442-4EA3-9DAA-ABACD2577AAF}" srcOrd="0" destOrd="0" presId="urn:microsoft.com/office/officeart/2008/layout/LinedList"/>
    <dgm:cxn modelId="{7E5DF009-4535-4651-BC02-BA6585BBF68B}" type="presParOf" srcId="{AC8C4167-93FA-442B-8161-26EA43241CDC}" destId="{E6C39F8B-52FE-4D6D-B8A7-3CE4E970415E}" srcOrd="1" destOrd="0" presId="urn:microsoft.com/office/officeart/2008/layout/LinedList"/>
    <dgm:cxn modelId="{C5DDA131-E0C5-4A9C-AB2B-DA3E79B7E5D5}" type="presParOf" srcId="{80FE6892-6C8E-4DAC-8287-B9E57BEAFCC2}" destId="{BF2F193A-107B-44BB-A503-E72EF2335E20}" srcOrd="4" destOrd="0" presId="urn:microsoft.com/office/officeart/2008/layout/LinedList"/>
    <dgm:cxn modelId="{3642A8FD-F32F-4E40-827B-DF94B8FCF9A6}" type="presParOf" srcId="{80FE6892-6C8E-4DAC-8287-B9E57BEAFCC2}" destId="{63F91264-2941-4CA5-8BD5-5001F8D60047}" srcOrd="5" destOrd="0" presId="urn:microsoft.com/office/officeart/2008/layout/LinedList"/>
    <dgm:cxn modelId="{4ED5D0CE-42D1-4648-8C41-08CE26FE2833}" type="presParOf" srcId="{63F91264-2941-4CA5-8BD5-5001F8D60047}" destId="{0B83B29D-2923-4F40-9700-F0FA5DBADDC0}" srcOrd="0" destOrd="0" presId="urn:microsoft.com/office/officeart/2008/layout/LinedList"/>
    <dgm:cxn modelId="{1B8FE408-AD3D-4F70-9958-738D3C2C5299}" type="presParOf" srcId="{63F91264-2941-4CA5-8BD5-5001F8D60047}" destId="{F78E6832-9724-4B2A-B6FD-E0B199F975CB}" srcOrd="1" destOrd="0" presId="urn:microsoft.com/office/officeart/2008/layout/LinedList"/>
    <dgm:cxn modelId="{BBB1B315-1493-4E05-9F62-7335242235BA}" type="presParOf" srcId="{80FE6892-6C8E-4DAC-8287-B9E57BEAFCC2}" destId="{3CA5BFCA-CB5F-43A0-B188-A70CDEC2D8F3}" srcOrd="6" destOrd="0" presId="urn:microsoft.com/office/officeart/2008/layout/LinedList"/>
    <dgm:cxn modelId="{07AFCABD-CC9D-4099-AA0E-A7459A94F3A0}" type="presParOf" srcId="{80FE6892-6C8E-4DAC-8287-B9E57BEAFCC2}" destId="{293BF94C-FE70-46DB-8893-10077ED4AA26}" srcOrd="7" destOrd="0" presId="urn:microsoft.com/office/officeart/2008/layout/LinedList"/>
    <dgm:cxn modelId="{236F6626-1F1B-4B4A-9687-608210937371}" type="presParOf" srcId="{293BF94C-FE70-46DB-8893-10077ED4AA26}" destId="{5D367DCA-F674-44D1-B6EB-4AA230539799}" srcOrd="0" destOrd="0" presId="urn:microsoft.com/office/officeart/2008/layout/LinedList"/>
    <dgm:cxn modelId="{A53EB38B-EAA3-4452-BF92-2D3A257D1741}" type="presParOf" srcId="{293BF94C-FE70-46DB-8893-10077ED4AA26}" destId="{A90DAF22-EC55-427D-8FBC-D9FDEA03DB0B}" srcOrd="1" destOrd="0" presId="urn:microsoft.com/office/officeart/2008/layout/LinedList"/>
    <dgm:cxn modelId="{4AB5C19A-183A-4DB2-AD7A-92112AF6C588}" type="presParOf" srcId="{80FE6892-6C8E-4DAC-8287-B9E57BEAFCC2}" destId="{EF30DD85-204A-42FA-8E65-163A7F18605C}" srcOrd="8" destOrd="0" presId="urn:microsoft.com/office/officeart/2008/layout/LinedList"/>
    <dgm:cxn modelId="{F73A9FAF-7D37-4CB9-97A3-77E5F955FD20}" type="presParOf" srcId="{80FE6892-6C8E-4DAC-8287-B9E57BEAFCC2}" destId="{3DAA2711-D5C8-4E4F-9304-0CAC6B259FAD}" srcOrd="9" destOrd="0" presId="urn:microsoft.com/office/officeart/2008/layout/LinedList"/>
    <dgm:cxn modelId="{B58B2C17-242B-41F7-ABD8-5CEB9EBA8342}" type="presParOf" srcId="{3DAA2711-D5C8-4E4F-9304-0CAC6B259FAD}" destId="{572AD07D-38A3-4F8D-9CCC-62086958A5C6}" srcOrd="0" destOrd="0" presId="urn:microsoft.com/office/officeart/2008/layout/LinedList"/>
    <dgm:cxn modelId="{7D829E90-D3CF-4149-9504-83FB4B9AEEA9}" type="presParOf" srcId="{3DAA2711-D5C8-4E4F-9304-0CAC6B259FAD}" destId="{9D67AB81-7AA0-4959-9B00-F4334842F3D8}" srcOrd="1" destOrd="0" presId="urn:microsoft.com/office/officeart/2008/layout/LinedList"/>
    <dgm:cxn modelId="{5FEEC42B-BE0C-4CCF-A00E-5956571A734D}" type="presParOf" srcId="{80FE6892-6C8E-4DAC-8287-B9E57BEAFCC2}" destId="{66E71593-072D-4CFE-A086-1D4FF7D6DB57}" srcOrd="10" destOrd="0" presId="urn:microsoft.com/office/officeart/2008/layout/LinedList"/>
    <dgm:cxn modelId="{529B4BFC-4D38-48FD-A985-7D78B5451DE1}" type="presParOf" srcId="{80FE6892-6C8E-4DAC-8287-B9E57BEAFCC2}" destId="{DA664E5C-50EF-4CB8-BE6E-F9245F56D5AD}" srcOrd="11" destOrd="0" presId="urn:microsoft.com/office/officeart/2008/layout/LinedList"/>
    <dgm:cxn modelId="{E64588D3-74FB-43E8-A21C-D19E3C235EAC}" type="presParOf" srcId="{DA664E5C-50EF-4CB8-BE6E-F9245F56D5AD}" destId="{54C19356-6191-43BA-9B0B-0B00C265E9C9}" srcOrd="0" destOrd="0" presId="urn:microsoft.com/office/officeart/2008/layout/LinedList"/>
    <dgm:cxn modelId="{48EF4F92-B8B2-4F0A-AB81-59F4DAB34F4E}" type="presParOf" srcId="{DA664E5C-50EF-4CB8-BE6E-F9245F56D5AD}" destId="{E76D4B68-7EF6-4EB2-8E4F-68C1A951A7FC}" srcOrd="1" destOrd="0" presId="urn:microsoft.com/office/officeart/2008/layout/LinedList"/>
    <dgm:cxn modelId="{002EB7F2-11CA-4EA3-A03F-A0A0E81176F3}" type="presParOf" srcId="{80FE6892-6C8E-4DAC-8287-B9E57BEAFCC2}" destId="{B866FFF5-D2D8-4246-9C4D-AE6383372F1B}" srcOrd="12" destOrd="0" presId="urn:microsoft.com/office/officeart/2008/layout/LinedList"/>
    <dgm:cxn modelId="{C3AE6C1F-52DC-4DC9-A4E5-91C34C39F38C}" type="presParOf" srcId="{80FE6892-6C8E-4DAC-8287-B9E57BEAFCC2}" destId="{6AA88367-766F-48E9-9356-1E2B7CDE6B56}" srcOrd="13" destOrd="0" presId="urn:microsoft.com/office/officeart/2008/layout/LinedList"/>
    <dgm:cxn modelId="{0F06FE1C-5123-4BBE-A9DD-C378931279AA}" type="presParOf" srcId="{6AA88367-766F-48E9-9356-1E2B7CDE6B56}" destId="{DC1A1F64-B293-4412-9743-886FCE94D4EB}" srcOrd="0" destOrd="0" presId="urn:microsoft.com/office/officeart/2008/layout/LinedList"/>
    <dgm:cxn modelId="{3BC15C5E-A5F2-456D-94C4-202739BA2C89}" type="presParOf" srcId="{6AA88367-766F-48E9-9356-1E2B7CDE6B56}" destId="{AF724DA3-5C56-4F03-9DD5-F9B330001412}" srcOrd="1" destOrd="0" presId="urn:microsoft.com/office/officeart/2008/layout/LinedList"/>
    <dgm:cxn modelId="{78FDB818-AB99-463C-9F8C-96B5A461D7D9}" type="presParOf" srcId="{80FE6892-6C8E-4DAC-8287-B9E57BEAFCC2}" destId="{2FA36DC8-D78E-4029-81D2-A53362DD24B4}" srcOrd="14" destOrd="0" presId="urn:microsoft.com/office/officeart/2008/layout/LinedList"/>
    <dgm:cxn modelId="{1642215C-C1ED-4BBE-B616-2FAA6FBB4590}" type="presParOf" srcId="{80FE6892-6C8E-4DAC-8287-B9E57BEAFCC2}" destId="{D5646096-DE10-4B12-8462-481D15C57E68}" srcOrd="15" destOrd="0" presId="urn:microsoft.com/office/officeart/2008/layout/LinedList"/>
    <dgm:cxn modelId="{6FBA28A8-20D0-46E9-9EAB-A56F169FFE3D}" type="presParOf" srcId="{D5646096-DE10-4B12-8462-481D15C57E68}" destId="{84B6D7EC-45E8-4C96-9FFE-3F70717463E2}" srcOrd="0" destOrd="0" presId="urn:microsoft.com/office/officeart/2008/layout/LinedList"/>
    <dgm:cxn modelId="{E9E632C8-D18C-4DFB-B680-67583D1F9392}" type="presParOf" srcId="{D5646096-DE10-4B12-8462-481D15C57E68}" destId="{5668230A-A344-478A-AEE7-A22C5FB43F86}" srcOrd="1" destOrd="0" presId="urn:microsoft.com/office/officeart/2008/layout/LinedList"/>
    <dgm:cxn modelId="{CA4D475F-3C5B-42D9-96E9-BB43FC940020}" type="presParOf" srcId="{80FE6892-6C8E-4DAC-8287-B9E57BEAFCC2}" destId="{F77722A9-F162-45BF-B5ED-CBCA536A35DF}" srcOrd="16" destOrd="0" presId="urn:microsoft.com/office/officeart/2008/layout/LinedList"/>
    <dgm:cxn modelId="{97F05820-E0D1-402B-A5C5-E1E499F3100A}" type="presParOf" srcId="{80FE6892-6C8E-4DAC-8287-B9E57BEAFCC2}" destId="{FBCDFE73-B24A-4331-8DC3-2D356F0EFE80}" srcOrd="17" destOrd="0" presId="urn:microsoft.com/office/officeart/2008/layout/LinedList"/>
    <dgm:cxn modelId="{69283DAA-C54F-4025-8F6C-94304A0C69D8}" type="presParOf" srcId="{FBCDFE73-B24A-4331-8DC3-2D356F0EFE80}" destId="{7A719D91-9693-45A9-8EF1-A55BC6BF703B}" srcOrd="0" destOrd="0" presId="urn:microsoft.com/office/officeart/2008/layout/LinedList"/>
    <dgm:cxn modelId="{7BE80E00-5C1A-4DE3-96D0-AF95BE1BC3CC}" type="presParOf" srcId="{FBCDFE73-B24A-4331-8DC3-2D356F0EFE80}" destId="{CCAFCA3F-8659-403A-A4AF-99E75BF7DFC6}"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57209-C8F2-4D0A-9BE1-72694BC6A40F}">
      <dsp:nvSpPr>
        <dsp:cNvPr id="0" name=""/>
        <dsp:cNvSpPr/>
      </dsp:nvSpPr>
      <dsp:spPr>
        <a:xfrm>
          <a:off x="0" y="609"/>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3B3EB-1529-402E-8CDC-E1FF3A5E658F}">
      <dsp:nvSpPr>
        <dsp:cNvPr id="0" name=""/>
        <dsp:cNvSpPr/>
      </dsp:nvSpPr>
      <dsp:spPr>
        <a:xfrm>
          <a:off x="0" y="609"/>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Acurácia</a:t>
          </a:r>
          <a:endParaRPr lang="en-US" sz="2000" kern="1200" dirty="0"/>
        </a:p>
      </dsp:txBody>
      <dsp:txXfrm>
        <a:off x="0" y="609"/>
        <a:ext cx="4559265" cy="555001"/>
      </dsp:txXfrm>
    </dsp:sp>
    <dsp:sp modelId="{9C73B104-51DA-47A7-BF59-7E7F6C1A9683}">
      <dsp:nvSpPr>
        <dsp:cNvPr id="0" name=""/>
        <dsp:cNvSpPr/>
      </dsp:nvSpPr>
      <dsp:spPr>
        <a:xfrm>
          <a:off x="0" y="555611"/>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21332-9442-4EA3-9DAA-ABACD2577AAF}">
      <dsp:nvSpPr>
        <dsp:cNvPr id="0" name=""/>
        <dsp:cNvSpPr/>
      </dsp:nvSpPr>
      <dsp:spPr>
        <a:xfrm>
          <a:off x="0" y="555611"/>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Precisão</a:t>
          </a:r>
          <a:endParaRPr lang="en-US" sz="2000" kern="1200" dirty="0"/>
        </a:p>
      </dsp:txBody>
      <dsp:txXfrm>
        <a:off x="0" y="555611"/>
        <a:ext cx="4559265" cy="555001"/>
      </dsp:txXfrm>
    </dsp:sp>
    <dsp:sp modelId="{BF2F193A-107B-44BB-A503-E72EF2335E20}">
      <dsp:nvSpPr>
        <dsp:cNvPr id="0" name=""/>
        <dsp:cNvSpPr/>
      </dsp:nvSpPr>
      <dsp:spPr>
        <a:xfrm>
          <a:off x="0" y="1110613"/>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3B29D-2923-4F40-9700-F0FA5DBADDC0}">
      <dsp:nvSpPr>
        <dsp:cNvPr id="0" name=""/>
        <dsp:cNvSpPr/>
      </dsp:nvSpPr>
      <dsp:spPr>
        <a:xfrm>
          <a:off x="0" y="1110613"/>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Recall</a:t>
          </a:r>
          <a:endParaRPr lang="en-US" sz="2000" kern="1200" dirty="0"/>
        </a:p>
      </dsp:txBody>
      <dsp:txXfrm>
        <a:off x="0" y="1110613"/>
        <a:ext cx="4559265" cy="555001"/>
      </dsp:txXfrm>
    </dsp:sp>
    <dsp:sp modelId="{3CA5BFCA-CB5F-43A0-B188-A70CDEC2D8F3}">
      <dsp:nvSpPr>
        <dsp:cNvPr id="0" name=""/>
        <dsp:cNvSpPr/>
      </dsp:nvSpPr>
      <dsp:spPr>
        <a:xfrm>
          <a:off x="0" y="1665615"/>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67DCA-F674-44D1-B6EB-4AA230539799}">
      <dsp:nvSpPr>
        <dsp:cNvPr id="0" name=""/>
        <dsp:cNvSpPr/>
      </dsp:nvSpPr>
      <dsp:spPr>
        <a:xfrm>
          <a:off x="0" y="1665615"/>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F1-Score</a:t>
          </a:r>
          <a:endParaRPr lang="en-US" sz="2000" kern="1200" dirty="0"/>
        </a:p>
      </dsp:txBody>
      <dsp:txXfrm>
        <a:off x="0" y="1665615"/>
        <a:ext cx="4559265" cy="555001"/>
      </dsp:txXfrm>
    </dsp:sp>
    <dsp:sp modelId="{EF30DD85-204A-42FA-8E65-163A7F18605C}">
      <dsp:nvSpPr>
        <dsp:cNvPr id="0" name=""/>
        <dsp:cNvSpPr/>
      </dsp:nvSpPr>
      <dsp:spPr>
        <a:xfrm>
          <a:off x="0" y="2220617"/>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2AD07D-38A3-4F8D-9CCC-62086958A5C6}">
      <dsp:nvSpPr>
        <dsp:cNvPr id="0" name=""/>
        <dsp:cNvSpPr/>
      </dsp:nvSpPr>
      <dsp:spPr>
        <a:xfrm>
          <a:off x="0" y="2220617"/>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MCC</a:t>
          </a:r>
          <a:endParaRPr lang="en-US" sz="2000" kern="1200" dirty="0"/>
        </a:p>
      </dsp:txBody>
      <dsp:txXfrm>
        <a:off x="0" y="2220617"/>
        <a:ext cx="4559265" cy="555001"/>
      </dsp:txXfrm>
    </dsp:sp>
    <dsp:sp modelId="{66E71593-072D-4CFE-A086-1D4FF7D6DB57}">
      <dsp:nvSpPr>
        <dsp:cNvPr id="0" name=""/>
        <dsp:cNvSpPr/>
      </dsp:nvSpPr>
      <dsp:spPr>
        <a:xfrm>
          <a:off x="0" y="2775618"/>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C19356-6191-43BA-9B0B-0B00C265E9C9}">
      <dsp:nvSpPr>
        <dsp:cNvPr id="0" name=""/>
        <dsp:cNvSpPr/>
      </dsp:nvSpPr>
      <dsp:spPr>
        <a:xfrm>
          <a:off x="0" y="2775618"/>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Kappa</a:t>
          </a:r>
          <a:endParaRPr lang="en-US" sz="2000" kern="1200" dirty="0"/>
        </a:p>
      </dsp:txBody>
      <dsp:txXfrm>
        <a:off x="0" y="2775618"/>
        <a:ext cx="4559265" cy="555001"/>
      </dsp:txXfrm>
    </dsp:sp>
    <dsp:sp modelId="{B866FFF5-D2D8-4246-9C4D-AE6383372F1B}">
      <dsp:nvSpPr>
        <dsp:cNvPr id="0" name=""/>
        <dsp:cNvSpPr/>
      </dsp:nvSpPr>
      <dsp:spPr>
        <a:xfrm>
          <a:off x="0" y="3330620"/>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A1F64-B293-4412-9743-886FCE94D4EB}">
      <dsp:nvSpPr>
        <dsp:cNvPr id="0" name=""/>
        <dsp:cNvSpPr/>
      </dsp:nvSpPr>
      <dsp:spPr>
        <a:xfrm>
          <a:off x="0" y="3330620"/>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Matriz de Confusão</a:t>
          </a:r>
          <a:endParaRPr lang="en-US" sz="2000" kern="1200" dirty="0"/>
        </a:p>
      </dsp:txBody>
      <dsp:txXfrm>
        <a:off x="0" y="3330620"/>
        <a:ext cx="4559265" cy="555001"/>
      </dsp:txXfrm>
    </dsp:sp>
    <dsp:sp modelId="{2FA36DC8-D78E-4029-81D2-A53362DD24B4}">
      <dsp:nvSpPr>
        <dsp:cNvPr id="0" name=""/>
        <dsp:cNvSpPr/>
      </dsp:nvSpPr>
      <dsp:spPr>
        <a:xfrm>
          <a:off x="0" y="3885622"/>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B6D7EC-45E8-4C96-9FFE-3F70717463E2}">
      <dsp:nvSpPr>
        <dsp:cNvPr id="0" name=""/>
        <dsp:cNvSpPr/>
      </dsp:nvSpPr>
      <dsp:spPr>
        <a:xfrm>
          <a:off x="0" y="3885622"/>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Curvas ROC e AUC</a:t>
          </a:r>
          <a:endParaRPr lang="en-US" sz="2000" kern="1200" dirty="0"/>
        </a:p>
      </dsp:txBody>
      <dsp:txXfrm>
        <a:off x="0" y="3885622"/>
        <a:ext cx="4559265" cy="555001"/>
      </dsp:txXfrm>
    </dsp:sp>
    <dsp:sp modelId="{F77722A9-F162-45BF-B5ED-CBCA536A35DF}">
      <dsp:nvSpPr>
        <dsp:cNvPr id="0" name=""/>
        <dsp:cNvSpPr/>
      </dsp:nvSpPr>
      <dsp:spPr>
        <a:xfrm>
          <a:off x="0" y="4440624"/>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719D91-9693-45A9-8EF1-A55BC6BF703B}">
      <dsp:nvSpPr>
        <dsp:cNvPr id="0" name=""/>
        <dsp:cNvSpPr/>
      </dsp:nvSpPr>
      <dsp:spPr>
        <a:xfrm>
          <a:off x="0" y="4440624"/>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Visualização 2D com t-SNE</a:t>
          </a:r>
          <a:endParaRPr lang="en-US" sz="2000" kern="1200" dirty="0"/>
        </a:p>
      </dsp:txBody>
      <dsp:txXfrm>
        <a:off x="0" y="4440624"/>
        <a:ext cx="4559265" cy="5550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C3DA6-72DB-43F9-BF3C-8726C57AB167}" type="datetimeFigureOut">
              <a:rPr lang="pt-BR" smtClean="0"/>
              <a:t>28/11/2025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CE2C4-860D-4AAD-A82D-F444DC9D5820}" type="slidenum">
              <a:rPr lang="pt-BR" smtClean="0"/>
              <a:t>‹nº›</a:t>
            </a:fld>
            <a:endParaRPr lang="pt-BR"/>
          </a:p>
        </p:txBody>
      </p:sp>
    </p:spTree>
    <p:extLst>
      <p:ext uri="{BB962C8B-B14F-4D97-AF65-F5344CB8AC3E}">
        <p14:creationId xmlns:p14="http://schemas.microsoft.com/office/powerpoint/2010/main" val="321020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Bom dia a todos, meu nome é João vou apresentar o trabalho desenvolvido para a matéria de Aplicações de IA e CD na área da saúde</a:t>
            </a:r>
          </a:p>
          <a:p>
            <a:r>
              <a:rPr lang="pt-BR" dirty="0"/>
              <a:t>Meu trabalho constituiu no desenvolvimento de um modelo de IA para detecção e diagnóstico automático de tumores cerebrais a partir da análise de imagens de ressonância magnética</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a:t>
            </a:fld>
            <a:endParaRPr lang="pt-BR"/>
          </a:p>
        </p:txBody>
      </p:sp>
    </p:spTree>
    <p:extLst>
      <p:ext uri="{BB962C8B-B14F-4D97-AF65-F5344CB8AC3E}">
        <p14:creationId xmlns:p14="http://schemas.microsoft.com/office/powerpoint/2010/main" val="371062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Além disso, também foram utilizados dois outros mecanismos de controle sobre o treinamento:</a:t>
            </a:r>
          </a:p>
          <a:p>
            <a:endParaRPr lang="pt-BR" dirty="0"/>
          </a:p>
          <a:p>
            <a:pPr marL="0" indent="0">
              <a:buFontTx/>
              <a:buNone/>
            </a:pPr>
            <a:r>
              <a:rPr lang="pt-BR" dirty="0"/>
              <a:t>O primeiro deles foi o Early </a:t>
            </a:r>
            <a:r>
              <a:rPr lang="pt-BR" dirty="0" err="1"/>
              <a:t>Stopping</a:t>
            </a:r>
            <a:r>
              <a:rPr lang="pt-BR" dirty="0"/>
              <a:t>, mecanismo responsável por monitorar a perda de validação e por interromper o treinamento e restaurar os pesos das camadas,, quando essa perda parasse de melhorar por épocas seguidas. </a:t>
            </a:r>
          </a:p>
          <a:p>
            <a:pPr marL="0" indent="0">
              <a:buFontTx/>
              <a:buNone/>
            </a:pPr>
            <a:endParaRPr lang="pt-BR" dirty="0"/>
          </a:p>
          <a:p>
            <a:pPr marL="0" indent="0">
              <a:buFontTx/>
              <a:buNone/>
            </a:pPr>
            <a:r>
              <a:rPr lang="pt-BR" dirty="0"/>
              <a:t>E o outro mecanismo é o </a:t>
            </a:r>
            <a:r>
              <a:rPr lang="pt-BR" dirty="0" err="1"/>
              <a:t>ReduceLROnPlateau</a:t>
            </a:r>
            <a:r>
              <a:rPr lang="pt-BR" dirty="0"/>
              <a:t>, que também monitora a perda de validação do treinamento mas, ao perceber que a métrica se estabilizou, em vez de interromper o treino ele reduz a taxa de aprendizado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10</a:t>
            </a:fld>
            <a:endParaRPr lang="pt-BR"/>
          </a:p>
        </p:txBody>
      </p:sp>
    </p:spTree>
    <p:extLst>
      <p:ext uri="{BB962C8B-B14F-4D97-AF65-F5344CB8AC3E}">
        <p14:creationId xmlns:p14="http://schemas.microsoft.com/office/powerpoint/2010/main" val="1259045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avaliar o desempenho do modelo foi escolhidas uma série de métricas avaliadoras quantitativas e qualitativas</a:t>
            </a:r>
          </a:p>
          <a:p>
            <a:r>
              <a:rPr lang="pt-BR" dirty="0"/>
              <a:t>Dentre as quantitativas estão a acurácia, precisão, recall, f1-score, </a:t>
            </a:r>
            <a:r>
              <a:rPr lang="pt-BR" dirty="0" err="1"/>
              <a:t>mcc</a:t>
            </a:r>
            <a:r>
              <a:rPr lang="pt-BR" dirty="0"/>
              <a:t> e </a:t>
            </a:r>
            <a:r>
              <a:rPr lang="pt-BR" dirty="0" err="1"/>
              <a:t>kappa</a:t>
            </a:r>
            <a:endParaRPr lang="pt-BR" dirty="0"/>
          </a:p>
          <a:p>
            <a:r>
              <a:rPr lang="pt-BR" dirty="0"/>
              <a:t>E a avaliação qualitativa foi feita através da geração da matriz de confusão, das curvas </a:t>
            </a:r>
            <a:r>
              <a:rPr lang="pt-BR" dirty="0" err="1"/>
              <a:t>roc</a:t>
            </a:r>
            <a:r>
              <a:rPr lang="pt-BR" dirty="0"/>
              <a:t> e </a:t>
            </a:r>
            <a:r>
              <a:rPr lang="pt-BR" dirty="0" err="1"/>
              <a:t>auc</a:t>
            </a:r>
            <a:r>
              <a:rPr lang="pt-BR" dirty="0"/>
              <a:t> e a visualização da distribuição 2d das amostras usando o algoritmo t-</a:t>
            </a:r>
            <a:r>
              <a:rPr lang="pt-BR" dirty="0" err="1"/>
              <a:t>sne</a:t>
            </a:r>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11</a:t>
            </a:fld>
            <a:endParaRPr lang="pt-BR"/>
          </a:p>
        </p:txBody>
      </p:sp>
    </p:spTree>
    <p:extLst>
      <p:ext uri="{BB962C8B-B14F-4D97-AF65-F5344CB8AC3E}">
        <p14:creationId xmlns:p14="http://schemas.microsoft.com/office/powerpoint/2010/main" val="3201085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geração dos resultados finais foi utilizando um conjunto de dados de teste independente, ou seja, são dados que o modelo nunca teve contato e não tem nenhum indicativo sobre os seus </a:t>
            </a:r>
            <a:r>
              <a:rPr lang="pt-BR" dirty="0" err="1"/>
              <a:t>rotuslos</a:t>
            </a:r>
            <a:endParaRPr lang="pt-BR" dirty="0"/>
          </a:p>
          <a:p>
            <a:endParaRPr lang="pt-BR" dirty="0"/>
          </a:p>
          <a:p>
            <a:r>
              <a:rPr lang="pt-BR" dirty="0"/>
              <a:t>Após a realização das predições, foi possível observar que as métricas de acurácia, precisão, recall e f1-score ficaram em torno de 88%, o que já indica um nível de acerto geral bem satisfatório e que o modelo está equilibrado, ele não somente acerta muito como não está errando demais nem por falso positivo nem por falso negativo.]</a:t>
            </a:r>
          </a:p>
          <a:p>
            <a:endParaRPr lang="pt-BR" dirty="0"/>
          </a:p>
          <a:p>
            <a:r>
              <a:rPr lang="pt-BR" dirty="0"/>
              <a:t>Já as métricas de MCC e Kappa ficaram em torno de 84%, que são valores considerados ok para um problema de classificação </a:t>
            </a:r>
            <a:r>
              <a:rPr lang="pt-BR" dirty="0" err="1"/>
              <a:t>multiclasse</a:t>
            </a:r>
            <a:r>
              <a:rPr lang="pt-BR" dirty="0"/>
              <a:t> como esse. </a:t>
            </a:r>
          </a:p>
          <a:p>
            <a:endParaRPr lang="pt-BR" dirty="0"/>
          </a:p>
          <a:p>
            <a:r>
              <a:rPr lang="pt-BR" dirty="0"/>
              <a:t>De forma geral, as métricas quantitativas mostram que o modelo apresentou um desempenho consistente e confiável, conseguindo distinguir bem entre cérebros saudáveis e cérebros com tumores.</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12</a:t>
            </a:fld>
            <a:endParaRPr lang="pt-BR"/>
          </a:p>
        </p:txBody>
      </p:sp>
    </p:spTree>
    <p:extLst>
      <p:ext uri="{BB962C8B-B14F-4D97-AF65-F5344CB8AC3E}">
        <p14:creationId xmlns:p14="http://schemas.microsoft.com/office/powerpoint/2010/main" val="1817741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Essa conclusão é fortalecida quando analisamos as métricas qualitativas</a:t>
            </a:r>
          </a:p>
          <a:p>
            <a:endParaRPr lang="pt-BR" dirty="0"/>
          </a:p>
          <a:p>
            <a:r>
              <a:rPr lang="pt-BR" dirty="0"/>
              <a:t>Começando pela matriz de confusão, É notável que a maior parte dos erros ocorre entre os tipos de tumor, como por exemplo meningioma e pituitário. Isso mostra que o modelo é particularmente muito eficiente na separação de cérebros saudáveis dos cérebros com tumor, o que é um requerimento fundamental para sua utilização em casos clínicos.</a:t>
            </a:r>
          </a:p>
          <a:p>
            <a:endParaRPr lang="pt-BR" dirty="0"/>
          </a:p>
          <a:p>
            <a:r>
              <a:rPr lang="pt-BR" dirty="0"/>
              <a:t>No gráfico do meio, é possível observar que todas as 4 curvas ROC ficaram bem afastadas da diagonal aleatória e os valores de AUC são altos, chegando a alcançar 1,00 para a classe “</a:t>
            </a:r>
            <a:r>
              <a:rPr lang="pt-BR" dirty="0" err="1"/>
              <a:t>notumor</a:t>
            </a:r>
            <a:r>
              <a:rPr lang="pt-BR" dirty="0"/>
              <a:t>”. Isso reforça a boa relação entre verdadeiros positivos e negativos e mostra que o modelo está equilibrado em diferentes limiares de decisão</a:t>
            </a:r>
          </a:p>
          <a:p>
            <a:endParaRPr lang="pt-BR" dirty="0"/>
          </a:p>
          <a:p>
            <a:r>
              <a:rPr lang="pt-BR" dirty="0"/>
              <a:t>É por último temos a visualização 2D com t-SNE, onde fica ainda mais claro a eficiência do modelo na separação de cérebros de tumor e saudáveis. Esse gráfico também deixa bem evidenciado as confusões que o modelo fez na hora de definir o tipo de tumor presente, com a presença uma certa sobreposição entre as três classes de tumor.</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13</a:t>
            </a:fld>
            <a:endParaRPr lang="pt-BR"/>
          </a:p>
        </p:txBody>
      </p:sp>
    </p:spTree>
    <p:extLst>
      <p:ext uri="{BB962C8B-B14F-4D97-AF65-F5344CB8AC3E}">
        <p14:creationId xmlns:p14="http://schemas.microsoft.com/office/powerpoint/2010/main" val="3934019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Concluindo, dá pra dizer que , de forma geral, o objetivo do trabalho foi alcançado.</a:t>
            </a:r>
          </a:p>
          <a:p>
            <a:endParaRPr lang="pt-BR" dirty="0"/>
          </a:p>
          <a:p>
            <a:r>
              <a:rPr lang="pt-BR" dirty="0"/>
              <a:t>Os resultados do modelo e os valores gerados pelas métricas de desempenho mostraram que o modelo é altamente capaz de, dentro de um cenário controlado, identificar padrões característicos e classificar com eficiência a presença ou ausência de tumor.</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utilização desse modelo em casos clínicos de tumores cerebrais pode ser uma ferramenta de apoio muito útil ao médico, ajudando a priorizar casos e a apontar exames potencialmente suspeitos e, principalmente, reduzir o tempo gasto entre o exame de RM e o início do tratamento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14</a:t>
            </a:fld>
            <a:endParaRPr lang="pt-BR"/>
          </a:p>
        </p:txBody>
      </p:sp>
    </p:spTree>
    <p:extLst>
      <p:ext uri="{BB962C8B-B14F-4D97-AF65-F5344CB8AC3E}">
        <p14:creationId xmlns:p14="http://schemas.microsoft.com/office/powerpoint/2010/main" val="461538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Obrigado pela atenção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15</a:t>
            </a:fld>
            <a:endParaRPr lang="pt-BR"/>
          </a:p>
        </p:txBody>
      </p:sp>
    </p:spTree>
    <p:extLst>
      <p:ext uri="{BB962C8B-B14F-4D97-AF65-F5344CB8AC3E}">
        <p14:creationId xmlns:p14="http://schemas.microsoft.com/office/powerpoint/2010/main" val="3892101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podermos falar sobre o modelo em si, é importante entender o que são tumores cerebrais</a:t>
            </a:r>
          </a:p>
          <a:p>
            <a:endParaRPr lang="pt-BR" dirty="0"/>
          </a:p>
          <a:p>
            <a:r>
              <a:rPr lang="pt-BR" dirty="0"/>
              <a:t>Resumidamente, um tumor cerebral é caracterizado pelo crescimento anormal de células na parte interna do cérebro. Esses aglomerados de células vão se acumulando dentro tecido encefálico, comprimindo as estruturas ao redor, o que ocasiona na geração de lesões e danificação do funcionamento normal do cérebro.</a:t>
            </a:r>
          </a:p>
          <a:p>
            <a:endParaRPr lang="pt-BR" dirty="0"/>
          </a:p>
          <a:p>
            <a:r>
              <a:rPr lang="pt-BR" dirty="0"/>
              <a:t>Atualmente, os tumores costumam ser divididos em 2 grandes grupos: os tumores benignos e os tumores malignos</a:t>
            </a:r>
          </a:p>
          <a:p>
            <a:endParaRPr lang="pt-BR" dirty="0"/>
          </a:p>
          <a:p>
            <a:r>
              <a:rPr lang="pt-BR" dirty="0"/>
              <a:t>Os tumores benignos normalmente são compostos por células mais maduras e menos ativas, que tendem a crescer mais lentamente e em geral não apresentam capacidade de invadir outros órgãos do corpo.</a:t>
            </a:r>
          </a:p>
          <a:p>
            <a:r>
              <a:rPr lang="pt-BR" dirty="0"/>
              <a:t>Já os malignos são o exato oposto disso, são formados por células mais ferozes, caracterizadas por ter crescimento celular acelerado e alta capacidade de invadir os tecidos do corpo que estão ao seu redor, se infiltrando na corrente sanguínea e proliferando essas células para outras regiões e órgãos do corpo.</a:t>
            </a:r>
          </a:p>
          <a:p>
            <a:endParaRPr lang="pt-BR" dirty="0"/>
          </a:p>
          <a:p>
            <a:r>
              <a:rPr lang="pt-BR" dirty="0"/>
              <a:t>No entanto, </a:t>
            </a:r>
            <a:r>
              <a:rPr lang="pt-BR" dirty="0" err="1"/>
              <a:t>mesrmo</a:t>
            </a:r>
            <a:r>
              <a:rPr lang="pt-BR" dirty="0"/>
              <a:t> com essa diferença, tanto tumores benignos quanto malignos, quando estão no cérebro, têm uma coisa em comum: São condições neurológicas muito graves e que representam um risco real à saúde do paciente. As ações que essas células cancerígenas têm dentro da massa encefálica podem podem desencadear várias complicações neurológicas, como convulsões, perda de coordenação motora, alterações de memória e, em casos mais graves, a falência de órgãos e interrupção de atividade cerebral.</a:t>
            </a:r>
          </a:p>
          <a:p>
            <a:endParaRPr lang="pt-BR" dirty="0"/>
          </a:p>
          <a:p>
            <a:r>
              <a:rPr lang="pt-BR" dirty="0"/>
              <a:t>Por conta disso, a velocidade com que o tratamento começa e a minimização do tempo gasto com diagnóstico são fatores cruciais pra garantir o bem-estar e a sobrevivência do paciente. Quanto mais tempo o diagnóstico demora, menores tendem a ser as chances de se obter resultado satisfatório e maiores são as chances de complicações.</a:t>
            </a:r>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2</a:t>
            </a:fld>
            <a:endParaRPr lang="pt-BR"/>
          </a:p>
        </p:txBody>
      </p:sp>
    </p:spTree>
    <p:extLst>
      <p:ext uri="{BB962C8B-B14F-4D97-AF65-F5344CB8AC3E}">
        <p14:creationId xmlns:p14="http://schemas.microsoft.com/office/powerpoint/2010/main" val="36869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É dentro desse cenário, entram as máquinas de ressonância magnética.</a:t>
            </a:r>
          </a:p>
          <a:p>
            <a:endParaRPr lang="pt-BR" dirty="0"/>
          </a:p>
          <a:p>
            <a:r>
              <a:rPr lang="pt-BR" dirty="0"/>
              <a:t>A ressonância magnética é um exame de imagem não invasivo, que se utiliza da presença de um campo magnético muito forte e a emissão de ondas de rádio para a geração de imagens detalhadas dos órgãos, tecidos e estruturas internas do corpo. Durante o exame, o equipamento consegue medir como o campo magnético ao redor do corpo da pessoa varia quando um pulso de onda de rádio é aplicado. É a partir dessas variações, que é feita a reconstrução das imagens de alta </a:t>
            </a:r>
            <a:r>
              <a:rPr lang="pt-BR" dirty="0" err="1"/>
              <a:t>definção</a:t>
            </a:r>
            <a:r>
              <a:rPr lang="pt-BR" dirty="0"/>
              <a:t> das estruturas, que posteriormente serão utilizadas por médicos especializados na formação do diagnóstico.</a:t>
            </a:r>
          </a:p>
          <a:p>
            <a:endParaRPr lang="pt-BR" dirty="0"/>
          </a:p>
          <a:p>
            <a:r>
              <a:rPr lang="pt-BR" dirty="0"/>
              <a:t>Quando entramos no contexto de ressonância </a:t>
            </a:r>
            <a:r>
              <a:rPr lang="pt-BR" dirty="0" err="1"/>
              <a:t>magnetica</a:t>
            </a:r>
            <a:r>
              <a:rPr lang="pt-BR" dirty="0"/>
              <a:t> cerebral, a RM é uma etapa essencial no diagnóstico e no acompanhamento de diversas doenças neurológicas, por conta da alta capacidade de visualizar tecidos moles, como o tecido cerebral. Essa característica faz com que as RM sejam muito utilizados na investigação de casos de acidentes vasculares cerebrais, doenças degenerativas como Parkinson e Alzheimer, aneurismas, traumatismos cranianos e, que é o foco deste trabalho, tumores cerebrais.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3</a:t>
            </a:fld>
            <a:endParaRPr lang="pt-BR"/>
          </a:p>
        </p:txBody>
      </p:sp>
    </p:spTree>
    <p:extLst>
      <p:ext uri="{BB962C8B-B14F-4D97-AF65-F5344CB8AC3E}">
        <p14:creationId xmlns:p14="http://schemas.microsoft.com/office/powerpoint/2010/main" val="27786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foi mencionado dois slides antes, quando estamos falando de tumores cerebrais, cada segundo conta.</a:t>
            </a:r>
          </a:p>
          <a:p>
            <a:endParaRPr lang="pt-BR" dirty="0"/>
          </a:p>
          <a:p>
            <a:r>
              <a:rPr lang="pt-BR" dirty="0"/>
              <a:t>Essas células cancerígenas podem crescer rapidamente, oferecendo um risco não só pro cérebro, mas para todo o organismo do paciente, o que acaba tornando fundamental a execução de um diagnóstico que seja rápido e preciso, permitindo que o médico responsável consiga antecipar o tratamento ou remoção do tumor o máximo que ele puder.</a:t>
            </a:r>
          </a:p>
          <a:p>
            <a:r>
              <a:rPr lang="pt-BR" dirty="0"/>
              <a:t> </a:t>
            </a:r>
          </a:p>
          <a:p>
            <a:r>
              <a:rPr lang="pt-BR" dirty="0"/>
              <a:t>A partir dessa necessidade de agilidade e precisão, esse estudo propõe o desenvolvimento de uma aplicação de Inteligência Artificial, fundamentada em técnicas de </a:t>
            </a:r>
            <a:r>
              <a:rPr lang="pt-BR" dirty="0" err="1"/>
              <a:t>deep</a:t>
            </a:r>
            <a:r>
              <a:rPr lang="pt-BR" dirty="0"/>
              <a:t>-learning e visão computacional, capaz de automatizar parte do processo de diagnóstico de tumores cerebrais através da analise de padrões estruturais intracranianos presentes em exames de ressonância magnética cerebral.</a:t>
            </a:r>
          </a:p>
          <a:p>
            <a:endParaRPr lang="pt-BR" dirty="0"/>
          </a:p>
          <a:p>
            <a:r>
              <a:rPr lang="pt-BR" dirty="0"/>
              <a:t>A ideia principal é de que o modelo receba uma imagem de ressonância magnética de qualquer região do encéfalo, analise a imagem, extraia as principais características da estrutura craniana e encontre padrões que identifique se existe ou não um tumor ali e caso exista, qual categoria, qual o tipo o tumor melhor se encaixa.</a:t>
            </a:r>
          </a:p>
          <a:p>
            <a:endParaRPr lang="pt-BR" dirty="0"/>
          </a:p>
          <a:p>
            <a:r>
              <a:rPr lang="pt-BR" dirty="0"/>
              <a:t>Para essa classificação, trabalharemos com quatro classes principais:</a:t>
            </a:r>
            <a:br>
              <a:rPr lang="pt-BR" dirty="0"/>
            </a:br>
            <a:r>
              <a:rPr lang="pt-BR" dirty="0"/>
              <a:t>uma classe voltada para os cérebros saudáveis e outras três para os seguintes tipos de tumor: glioma, meningioma e pituitário.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4</a:t>
            </a:fld>
            <a:endParaRPr lang="pt-BR"/>
          </a:p>
        </p:txBody>
      </p:sp>
    </p:spTree>
    <p:extLst>
      <p:ext uri="{BB962C8B-B14F-4D97-AF65-F5344CB8AC3E}">
        <p14:creationId xmlns:p14="http://schemas.microsoft.com/office/powerpoint/2010/main" val="1874804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Agora, falando um pouco sobre a metodologia adotada nesse projeto</a:t>
            </a:r>
          </a:p>
          <a:p>
            <a:r>
              <a:rPr lang="pt-BR" dirty="0"/>
              <a:t>O desenvolvimento deste trabalho foi dividido em cinco etapas principais.</a:t>
            </a:r>
          </a:p>
          <a:p>
            <a:r>
              <a:rPr lang="pt-BR" dirty="0"/>
              <a:t>Começando pela </a:t>
            </a:r>
            <a:r>
              <a:rPr lang="pt-BR" b="1" dirty="0"/>
              <a:t>coleta dos dados</a:t>
            </a:r>
            <a:r>
              <a:rPr lang="pt-BR" dirty="0"/>
              <a:t>, realizada utilizando a API da plataforma </a:t>
            </a:r>
            <a:r>
              <a:rPr lang="pt-BR" dirty="0" err="1"/>
              <a:t>Kaggle</a:t>
            </a:r>
            <a:r>
              <a:rPr lang="pt-BR" dirty="0"/>
              <a:t>, que permitiu um acesso e coleta fácil e rápida das imagens de ressonância magnética.</a:t>
            </a:r>
          </a:p>
          <a:p>
            <a:r>
              <a:rPr lang="pt-BR" dirty="0"/>
              <a:t>Em seguida, foi realizado o </a:t>
            </a:r>
            <a:r>
              <a:rPr lang="pt-BR" b="1" dirty="0"/>
              <a:t>pré-processamento das dados</a:t>
            </a:r>
            <a:r>
              <a:rPr lang="pt-BR" dirty="0"/>
              <a:t>, uma etapa focada na remoção de ruído e partes desnecessárias das imagens, preparando os dados de uma forma que maximizasse a eficiência do treinamento</a:t>
            </a:r>
          </a:p>
          <a:p>
            <a:r>
              <a:rPr lang="pt-BR" dirty="0"/>
              <a:t>A terceira etapa consistiu no </a:t>
            </a:r>
            <a:r>
              <a:rPr lang="pt-BR" b="1" dirty="0"/>
              <a:t>treinamento do modelo</a:t>
            </a:r>
            <a:r>
              <a:rPr lang="pt-BR" dirty="0"/>
              <a:t>, utilizando essas imagens já tratadas e uma arquitetura </a:t>
            </a:r>
            <a:r>
              <a:rPr lang="pt-BR" dirty="0" err="1"/>
              <a:t>pré</a:t>
            </a:r>
            <a:r>
              <a:rPr lang="pt-BR" dirty="0"/>
              <a:t>-treinada na extração de características visuais.</a:t>
            </a:r>
          </a:p>
          <a:p>
            <a:r>
              <a:rPr lang="pt-BR" dirty="0"/>
              <a:t>A seguir é a etapa focado na aplicação </a:t>
            </a:r>
            <a:r>
              <a:rPr lang="pt-BR" b="1" dirty="0"/>
              <a:t>métricas de avaliação de desempenho</a:t>
            </a:r>
            <a:r>
              <a:rPr lang="pt-BR" dirty="0"/>
              <a:t> sobre as predições do modelo </a:t>
            </a:r>
            <a:r>
              <a:rPr lang="pt-BR" dirty="0" err="1"/>
              <a:t>relizadas</a:t>
            </a:r>
            <a:r>
              <a:rPr lang="pt-BR" dirty="0"/>
              <a:t> no conjunto de teste</a:t>
            </a:r>
          </a:p>
          <a:p>
            <a:r>
              <a:rPr lang="pt-BR" dirty="0"/>
              <a:t>E por fim, foi realizada uma </a:t>
            </a:r>
            <a:r>
              <a:rPr lang="pt-BR" b="1" dirty="0"/>
              <a:t>análise dos resultados e conclusão sobre </a:t>
            </a:r>
            <a:r>
              <a:rPr lang="pt-BR" dirty="0"/>
              <a:t>a eficiência do modelo e o potencial uso dele como ferramenta de apoio ao diagnóstico.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5</a:t>
            </a:fld>
            <a:endParaRPr lang="pt-BR"/>
          </a:p>
        </p:txBody>
      </p:sp>
    </p:spTree>
    <p:extLst>
      <p:ext uri="{BB962C8B-B14F-4D97-AF65-F5344CB8AC3E}">
        <p14:creationId xmlns:p14="http://schemas.microsoft.com/office/powerpoint/2010/main" val="2123500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como foi dito antes, a coleta de dados usados neste estudo foi feita via API da </a:t>
            </a:r>
            <a:r>
              <a:rPr lang="pt-BR" dirty="0" err="1"/>
              <a:t>Kaggle</a:t>
            </a:r>
            <a:r>
              <a:rPr lang="pt-BR" dirty="0"/>
              <a:t>, através da utilização dataset </a:t>
            </a:r>
            <a:r>
              <a:rPr lang="pt-BR" dirty="0" err="1"/>
              <a:t>Brain</a:t>
            </a:r>
            <a:r>
              <a:rPr lang="pt-BR" dirty="0"/>
              <a:t> Tumor MRI, desenvolvido e publicado em 2021 por </a:t>
            </a:r>
            <a:r>
              <a:rPr lang="pt-BR" dirty="0" err="1"/>
              <a:t>Masoud</a:t>
            </a:r>
            <a:r>
              <a:rPr lang="pt-BR" dirty="0"/>
              <a:t> </a:t>
            </a:r>
            <a:r>
              <a:rPr lang="pt-BR" dirty="0" err="1"/>
              <a:t>Nickparvar</a:t>
            </a:r>
            <a:r>
              <a:rPr lang="pt-BR" dirty="0"/>
              <a:t>. </a:t>
            </a:r>
          </a:p>
          <a:p>
            <a:r>
              <a:rPr lang="pt-BR" dirty="0"/>
              <a:t>Esse conjunto de dados reúne mais de 7 mil imagens reais de ressonância magnética cerebral, com os dados já organizados nas quatros categorias que utilizaremos no modelo:</a:t>
            </a:r>
          </a:p>
          <a:p>
            <a:endParaRPr lang="pt-BR" dirty="0"/>
          </a:p>
          <a:p>
            <a:r>
              <a:rPr lang="pt-BR" dirty="0"/>
              <a:t>Além disso, o próprio autor do dataset já reorganizou os dados em dois subconjuntos, separando cerca de 80% das imagens para treinamento do modelo e 20% para representarem o conjunto independente de teste, o que facilitou bastante o processo e eliminou a necessidade de reorganizar manualmente o conjunto.</a:t>
            </a:r>
          </a:p>
          <a:p>
            <a:endParaRPr lang="pt-BR" dirty="0"/>
          </a:p>
          <a:p>
            <a:r>
              <a:rPr lang="pt-BR" dirty="0"/>
              <a:t>Um dos problemas que chamaram a atenção durante a análise inicial dos dados foi o desbalanceamento entre as classes do </a:t>
            </a:r>
            <a:r>
              <a:rPr lang="pt-BR" dirty="0" err="1"/>
              <a:t>dataset</a:t>
            </a:r>
            <a:r>
              <a:rPr lang="pt-BR" dirty="0"/>
              <a:t>. Por exemplo, no conjunto de treinamento a classe saudável apresentou 1595 imagens disponíveis enquanto glioma tinha 1321, e pituitário 1457.</a:t>
            </a:r>
          </a:p>
          <a:p>
            <a:r>
              <a:rPr lang="pt-BR" dirty="0"/>
              <a:t>Esse tipo de diferença é problemática em aprendizado de máquina, porque o modelo pode acabar ficando enviesado, aprendendo mais sobre a classe que aparece com maior frequência, ao invés de focar nas características que realmente distinguem uma classe da outra.</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6</a:t>
            </a:fld>
            <a:endParaRPr lang="pt-BR"/>
          </a:p>
        </p:txBody>
      </p:sp>
    </p:spTree>
    <p:extLst>
      <p:ext uri="{BB962C8B-B14F-4D97-AF65-F5344CB8AC3E}">
        <p14:creationId xmlns:p14="http://schemas.microsoft.com/office/powerpoint/2010/main" val="195505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etapa de pré-processamento, foi aplicado uma serie de operações nas imagens com o objetivo de deixar os dados o mais limpos e padronizados possível, focando somente nas características que importam para o diagnóstico do tumor.</a:t>
            </a:r>
          </a:p>
          <a:p>
            <a:endParaRPr lang="pt-BR" dirty="0"/>
          </a:p>
          <a:p>
            <a:r>
              <a:rPr lang="pt-BR" dirty="0"/>
              <a:t>A primeira a ser realizada foi o recorte da região encefálica, removendo bordas, artefatos e regiões externas que não trazem informações relevantes para o modelo</a:t>
            </a:r>
          </a:p>
          <a:p>
            <a:endParaRPr lang="pt-BR" dirty="0"/>
          </a:p>
          <a:p>
            <a:r>
              <a:rPr lang="pt-BR" dirty="0"/>
              <a:t>Depois disso, foi realizado um redimensionamento e padronização das imagens para 224x224 pixels, de forma que possamos maximizar a eficiência do modelo e já deixe os dados padronizados no tamanho de entrada esperado pela arquitetura que será utilizada durante o treinamento</a:t>
            </a:r>
          </a:p>
          <a:p>
            <a:endParaRPr lang="pt-BR" dirty="0"/>
          </a:p>
          <a:p>
            <a:r>
              <a:rPr lang="pt-BR" dirty="0"/>
              <a:t>Em seguida foi aplicado o </a:t>
            </a:r>
            <a:r>
              <a:rPr lang="pt-BR" i="0" dirty="0"/>
              <a:t>CLAHE, que é uma técnica utilizada para realçar o contraste das imagens e dar mais destaque às estruturas intracranianas, e foi feito a normalização dos dados por z-score, padronizando a distribuição de brilho entre os dados e evitando que o modelo fique procurando padrões entre as variações de brilho</a:t>
            </a:r>
          </a:p>
          <a:p>
            <a:endParaRPr lang="pt-BR" i="0" dirty="0"/>
          </a:p>
          <a:p>
            <a:r>
              <a:rPr lang="pt-BR" i="0" dirty="0"/>
              <a:t>Por fim, foi aplicada a técnica de data augmentation, de forma a gerar novas versões genéricas das imagens utilizando operações como espelhamento, rotações e alterações no contraste e brilho. Esse aumento genérico dos dados permite não somente que o modelo fique mais robusto, mas também resolve o problema de desbalanceamento entre as classes do dataset</a:t>
            </a:r>
          </a:p>
          <a:p>
            <a:endParaRPr lang="pt-BR" i="0" dirty="0"/>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7</a:t>
            </a:fld>
            <a:endParaRPr lang="pt-BR"/>
          </a:p>
        </p:txBody>
      </p:sp>
    </p:spTree>
    <p:extLst>
      <p:ext uri="{BB962C8B-B14F-4D97-AF65-F5344CB8AC3E}">
        <p14:creationId xmlns:p14="http://schemas.microsoft.com/office/powerpoint/2010/main" val="226516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DFFD0-B0FB-2C15-1A95-D16953DA402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93872F9-62B4-026C-B011-D6ED59B3D8E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7E8DE26-3E31-ED19-311B-1519CB525B55}"/>
              </a:ext>
            </a:extLst>
          </p:cNvPr>
          <p:cNvSpPr>
            <a:spLocks noGrp="1"/>
          </p:cNvSpPr>
          <p:nvPr>
            <p:ph type="body" idx="1"/>
          </p:nvPr>
        </p:nvSpPr>
        <p:spPr/>
        <p:txBody>
          <a:bodyPr/>
          <a:lstStyle/>
          <a:p>
            <a:r>
              <a:rPr lang="pt-BR" dirty="0"/>
              <a:t>Aqui um exemplo de como a imagem era antes e como ela ficou depois do pré-processamento. </a:t>
            </a:r>
          </a:p>
        </p:txBody>
      </p:sp>
      <p:sp>
        <p:nvSpPr>
          <p:cNvPr id="4" name="Espaço Reservado para Número de Slide 3">
            <a:extLst>
              <a:ext uri="{FF2B5EF4-FFF2-40B4-BE49-F238E27FC236}">
                <a16:creationId xmlns:a16="http://schemas.microsoft.com/office/drawing/2014/main" id="{296FC5DD-BD9A-0131-AFF6-83A06FC524C7}"/>
              </a:ext>
            </a:extLst>
          </p:cNvPr>
          <p:cNvSpPr>
            <a:spLocks noGrp="1"/>
          </p:cNvSpPr>
          <p:nvPr>
            <p:ph type="sldNum" sz="quarter" idx="5"/>
          </p:nvPr>
        </p:nvSpPr>
        <p:spPr/>
        <p:txBody>
          <a:bodyPr/>
          <a:lstStyle/>
          <a:p>
            <a:fld id="{563CE2C4-860D-4AAD-A82D-F444DC9D5820}" type="slidenum">
              <a:rPr lang="pt-BR" smtClean="0"/>
              <a:t>8</a:t>
            </a:fld>
            <a:endParaRPr lang="pt-BR"/>
          </a:p>
        </p:txBody>
      </p:sp>
    </p:spTree>
    <p:extLst>
      <p:ext uri="{BB962C8B-B14F-4D97-AF65-F5344CB8AC3E}">
        <p14:creationId xmlns:p14="http://schemas.microsoft.com/office/powerpoint/2010/main" val="1527994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Durante o treinamento do modelo foi adotado a arquitetura MobileNetV2, que é rede convolucional </a:t>
            </a:r>
            <a:r>
              <a:rPr lang="pt-BR" dirty="0" err="1"/>
              <a:t>pré</a:t>
            </a:r>
            <a:r>
              <a:rPr lang="pt-BR" dirty="0"/>
              <a:t> treinada no </a:t>
            </a:r>
            <a:r>
              <a:rPr lang="pt-BR" dirty="0" err="1"/>
              <a:t>ImageNet</a:t>
            </a:r>
            <a:r>
              <a:rPr lang="pt-BR" dirty="0"/>
              <a:t>, o que permite que ela já tenho amplo conhecimento sobre diversos filtros e padrões visuais básicos como bordas, texturas e formas; o que é muito útil na análise de imagens de ressonância magnética</a:t>
            </a:r>
          </a:p>
          <a:p>
            <a:endParaRPr lang="pt-BR" dirty="0"/>
          </a:p>
          <a:p>
            <a:r>
              <a:rPr lang="pt-BR" dirty="0"/>
              <a:t>O treinamento foi realizado utilizando o otimizador Adam, com uma taxa de aprendizado relativamente baixa, de 1x10^-4 e ele foi feito usando dois subconjuntos de dados: com 80% dos dados de treinamento sendo destinados ao treino do modelo e os outros 20% para validação. Essa </a:t>
            </a:r>
            <a:r>
              <a:rPr lang="pt-BR" dirty="0" err="1"/>
              <a:t>redvisião</a:t>
            </a:r>
            <a:r>
              <a:rPr lang="pt-BR" dirty="0"/>
              <a:t> dos dados de treinamento permite acompanhar se o modelo </a:t>
            </a:r>
            <a:r>
              <a:rPr lang="pt-BR" dirty="0" err="1"/>
              <a:t>esa</a:t>
            </a:r>
            <a:r>
              <a:rPr lang="pt-BR" dirty="0"/>
              <a:t> aprendendo a generalizar ou se está somente decorando os dados.</a:t>
            </a:r>
          </a:p>
          <a:p>
            <a:endParaRPr lang="pt-BR" dirty="0"/>
          </a:p>
          <a:p>
            <a:endParaRPr lang="pt-BR" i="0" dirty="0"/>
          </a:p>
          <a:p>
            <a:endParaRPr lang="pt-BR" i="0" dirty="0"/>
          </a:p>
          <a:p>
            <a:endParaRPr lang="pt-BR" i="0" dirty="0"/>
          </a:p>
          <a:p>
            <a:endParaRPr lang="pt-BR" i="0"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9</a:t>
            </a:fld>
            <a:endParaRPr lang="pt-BR"/>
          </a:p>
        </p:txBody>
      </p:sp>
    </p:spTree>
    <p:extLst>
      <p:ext uri="{BB962C8B-B14F-4D97-AF65-F5344CB8AC3E}">
        <p14:creationId xmlns:p14="http://schemas.microsoft.com/office/powerpoint/2010/main" val="2926988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81A74-859E-61DE-078C-B7507435820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8B3833B-AFB0-0926-C524-75DB60041C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AAC0E-2666-1169-1BF0-34214EFAEF06}"/>
              </a:ext>
            </a:extLst>
          </p:cNvPr>
          <p:cNvSpPr>
            <a:spLocks noGrp="1"/>
          </p:cNvSpPr>
          <p:nvPr>
            <p:ph type="dt" sz="half" idx="10"/>
          </p:nvPr>
        </p:nvSpPr>
        <p:spPr/>
        <p:txBody>
          <a:bodyPr/>
          <a:lstStyle/>
          <a:p>
            <a:fld id="{3E11EA74-A5CF-4229-9A2A-FEBD1901B5A1}" type="datetimeFigureOut">
              <a:rPr lang="pt-BR" smtClean="0"/>
              <a:t>28/11/2025</a:t>
            </a:fld>
            <a:endParaRPr lang="pt-BR"/>
          </a:p>
        </p:txBody>
      </p:sp>
      <p:sp>
        <p:nvSpPr>
          <p:cNvPr id="5" name="Espaço Reservado para Rodapé 4">
            <a:extLst>
              <a:ext uri="{FF2B5EF4-FFF2-40B4-BE49-F238E27FC236}">
                <a16:creationId xmlns:a16="http://schemas.microsoft.com/office/drawing/2014/main" id="{1D36C3A8-A841-7117-5597-9BA158A2E28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4325254-0214-4986-FF16-B468C30EF27D}"/>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1770076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88CEDA-74E3-F84A-A24E-C80E6A77001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1B8A6B9-52DE-AB8F-6022-B723E830321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2F29E8E-B1E1-3675-C28B-7C78D85B422B}"/>
              </a:ext>
            </a:extLst>
          </p:cNvPr>
          <p:cNvSpPr>
            <a:spLocks noGrp="1"/>
          </p:cNvSpPr>
          <p:nvPr>
            <p:ph type="dt" sz="half" idx="10"/>
          </p:nvPr>
        </p:nvSpPr>
        <p:spPr/>
        <p:txBody>
          <a:bodyPr/>
          <a:lstStyle/>
          <a:p>
            <a:fld id="{3E11EA74-A5CF-4229-9A2A-FEBD1901B5A1}" type="datetimeFigureOut">
              <a:rPr lang="pt-BR" smtClean="0"/>
              <a:t>28/11/2025</a:t>
            </a:fld>
            <a:endParaRPr lang="pt-BR"/>
          </a:p>
        </p:txBody>
      </p:sp>
      <p:sp>
        <p:nvSpPr>
          <p:cNvPr id="5" name="Espaço Reservado para Rodapé 4">
            <a:extLst>
              <a:ext uri="{FF2B5EF4-FFF2-40B4-BE49-F238E27FC236}">
                <a16:creationId xmlns:a16="http://schemas.microsoft.com/office/drawing/2014/main" id="{C674F3C4-ED7C-45DD-FE0A-3FCD0ABF387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CA170CC-07BE-6176-A2EB-202FA3BF570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28189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DE13B68-F6C2-2A89-AE40-5B6104A2796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99BF89E7-0D3E-009F-F78D-BF97C61272E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D6A9962-6852-C979-E6F1-4B781C914ED2}"/>
              </a:ext>
            </a:extLst>
          </p:cNvPr>
          <p:cNvSpPr>
            <a:spLocks noGrp="1"/>
          </p:cNvSpPr>
          <p:nvPr>
            <p:ph type="dt" sz="half" idx="10"/>
          </p:nvPr>
        </p:nvSpPr>
        <p:spPr/>
        <p:txBody>
          <a:bodyPr/>
          <a:lstStyle/>
          <a:p>
            <a:fld id="{3E11EA74-A5CF-4229-9A2A-FEBD1901B5A1}" type="datetimeFigureOut">
              <a:rPr lang="pt-BR" smtClean="0"/>
              <a:t>28/11/2025</a:t>
            </a:fld>
            <a:endParaRPr lang="pt-BR"/>
          </a:p>
        </p:txBody>
      </p:sp>
      <p:sp>
        <p:nvSpPr>
          <p:cNvPr id="5" name="Espaço Reservado para Rodapé 4">
            <a:extLst>
              <a:ext uri="{FF2B5EF4-FFF2-40B4-BE49-F238E27FC236}">
                <a16:creationId xmlns:a16="http://schemas.microsoft.com/office/drawing/2014/main" id="{F9DEA5F6-4225-C87A-BFC1-95A65A7C79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65A365A-E979-F77E-DA69-05DD4A23AEB8}"/>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88782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55115-B90B-6B28-6CD4-CB45A99360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CCB2B8B-E3E8-3C37-C6CA-F32CFD66D465}"/>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1AC3FF7-FD23-8EE9-8A29-F8B251A9B3E6}"/>
              </a:ext>
            </a:extLst>
          </p:cNvPr>
          <p:cNvSpPr>
            <a:spLocks noGrp="1"/>
          </p:cNvSpPr>
          <p:nvPr>
            <p:ph type="dt" sz="half" idx="10"/>
          </p:nvPr>
        </p:nvSpPr>
        <p:spPr/>
        <p:txBody>
          <a:bodyPr/>
          <a:lstStyle/>
          <a:p>
            <a:fld id="{3E11EA74-A5CF-4229-9A2A-FEBD1901B5A1}" type="datetimeFigureOut">
              <a:rPr lang="pt-BR" smtClean="0"/>
              <a:t>28/11/2025</a:t>
            </a:fld>
            <a:endParaRPr lang="pt-BR"/>
          </a:p>
        </p:txBody>
      </p:sp>
      <p:sp>
        <p:nvSpPr>
          <p:cNvPr id="5" name="Espaço Reservado para Rodapé 4">
            <a:extLst>
              <a:ext uri="{FF2B5EF4-FFF2-40B4-BE49-F238E27FC236}">
                <a16:creationId xmlns:a16="http://schemas.microsoft.com/office/drawing/2014/main" id="{943F28D4-DD08-2F65-FB4F-B3062C08D59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1507257-C3E4-175F-E08C-8C8C772330A5}"/>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6693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51F7B3-B562-4BF9-E4E2-8E1EFD43440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040D7CA-9D1F-6D7D-D4DD-63787307F7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782E185-13FA-C7E7-DF26-5E9BA2B32F32}"/>
              </a:ext>
            </a:extLst>
          </p:cNvPr>
          <p:cNvSpPr>
            <a:spLocks noGrp="1"/>
          </p:cNvSpPr>
          <p:nvPr>
            <p:ph type="dt" sz="half" idx="10"/>
          </p:nvPr>
        </p:nvSpPr>
        <p:spPr/>
        <p:txBody>
          <a:bodyPr/>
          <a:lstStyle/>
          <a:p>
            <a:fld id="{3E11EA74-A5CF-4229-9A2A-FEBD1901B5A1}" type="datetimeFigureOut">
              <a:rPr lang="pt-BR" smtClean="0"/>
              <a:t>28/11/2025</a:t>
            </a:fld>
            <a:endParaRPr lang="pt-BR"/>
          </a:p>
        </p:txBody>
      </p:sp>
      <p:sp>
        <p:nvSpPr>
          <p:cNvPr id="5" name="Espaço Reservado para Rodapé 4">
            <a:extLst>
              <a:ext uri="{FF2B5EF4-FFF2-40B4-BE49-F238E27FC236}">
                <a16:creationId xmlns:a16="http://schemas.microsoft.com/office/drawing/2014/main" id="{B572251A-8CF9-844D-DEE8-5CB418F12E5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60CF30D-3F5E-FEB4-9351-EADCBA43FA4C}"/>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158899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8DA86F-4B70-9756-E8DE-18BF97DBDD6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EE6D473-57F9-7858-9D93-5261DF85740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CB26115-7CDA-696B-2A6C-54A1C1A08D9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805AC64-64EB-6ED3-9882-FEA8629C6018}"/>
              </a:ext>
            </a:extLst>
          </p:cNvPr>
          <p:cNvSpPr>
            <a:spLocks noGrp="1"/>
          </p:cNvSpPr>
          <p:nvPr>
            <p:ph type="dt" sz="half" idx="10"/>
          </p:nvPr>
        </p:nvSpPr>
        <p:spPr/>
        <p:txBody>
          <a:bodyPr/>
          <a:lstStyle/>
          <a:p>
            <a:fld id="{3E11EA74-A5CF-4229-9A2A-FEBD1901B5A1}" type="datetimeFigureOut">
              <a:rPr lang="pt-BR" smtClean="0"/>
              <a:t>28/11/2025</a:t>
            </a:fld>
            <a:endParaRPr lang="pt-BR"/>
          </a:p>
        </p:txBody>
      </p:sp>
      <p:sp>
        <p:nvSpPr>
          <p:cNvPr id="6" name="Espaço Reservado para Rodapé 5">
            <a:extLst>
              <a:ext uri="{FF2B5EF4-FFF2-40B4-BE49-F238E27FC236}">
                <a16:creationId xmlns:a16="http://schemas.microsoft.com/office/drawing/2014/main" id="{627809E4-3930-35C9-80F6-184E9A6C2F6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1587D62-CB5B-FCE3-8266-948066BF827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60515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ED601-2785-157C-8E3B-7EF3F6B05E2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5597446-7661-A0A3-9027-369080604D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27E52607-A225-2373-B86C-D063225C46D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9A44942-BE33-1D2D-7414-914427DFFD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72D3362-071C-B6FD-54E7-CED37528D7D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226338B7-99A5-3C1A-E26C-7E54BAD59AA3}"/>
              </a:ext>
            </a:extLst>
          </p:cNvPr>
          <p:cNvSpPr>
            <a:spLocks noGrp="1"/>
          </p:cNvSpPr>
          <p:nvPr>
            <p:ph type="dt" sz="half" idx="10"/>
          </p:nvPr>
        </p:nvSpPr>
        <p:spPr/>
        <p:txBody>
          <a:bodyPr/>
          <a:lstStyle/>
          <a:p>
            <a:fld id="{3E11EA74-A5CF-4229-9A2A-FEBD1901B5A1}" type="datetimeFigureOut">
              <a:rPr lang="pt-BR" smtClean="0"/>
              <a:t>28/11/2025</a:t>
            </a:fld>
            <a:endParaRPr lang="pt-BR"/>
          </a:p>
        </p:txBody>
      </p:sp>
      <p:sp>
        <p:nvSpPr>
          <p:cNvPr id="8" name="Espaço Reservado para Rodapé 7">
            <a:extLst>
              <a:ext uri="{FF2B5EF4-FFF2-40B4-BE49-F238E27FC236}">
                <a16:creationId xmlns:a16="http://schemas.microsoft.com/office/drawing/2014/main" id="{F0D29C87-31FB-EE2D-A517-DD913752668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F87CEC62-C12A-892D-ECE8-7B0714C785AA}"/>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69105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636BAC-E33E-8AA8-B842-4E1DA5E5C0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9287A0C-CA03-3819-42B0-8ECDD5514C9C}"/>
              </a:ext>
            </a:extLst>
          </p:cNvPr>
          <p:cNvSpPr>
            <a:spLocks noGrp="1"/>
          </p:cNvSpPr>
          <p:nvPr>
            <p:ph type="dt" sz="half" idx="10"/>
          </p:nvPr>
        </p:nvSpPr>
        <p:spPr/>
        <p:txBody>
          <a:bodyPr/>
          <a:lstStyle/>
          <a:p>
            <a:fld id="{3E11EA74-A5CF-4229-9A2A-FEBD1901B5A1}" type="datetimeFigureOut">
              <a:rPr lang="pt-BR" smtClean="0"/>
              <a:t>28/11/2025</a:t>
            </a:fld>
            <a:endParaRPr lang="pt-BR"/>
          </a:p>
        </p:txBody>
      </p:sp>
      <p:sp>
        <p:nvSpPr>
          <p:cNvPr id="4" name="Espaço Reservado para Rodapé 3">
            <a:extLst>
              <a:ext uri="{FF2B5EF4-FFF2-40B4-BE49-F238E27FC236}">
                <a16:creationId xmlns:a16="http://schemas.microsoft.com/office/drawing/2014/main" id="{52020D63-C8AF-70E4-CF30-3F07401B711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23D7C0F-2B13-BC28-3D2C-4CD4DF9EC947}"/>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4275767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A47BC8B1-594F-D4F2-A015-636C3C52922B}"/>
              </a:ext>
            </a:extLst>
          </p:cNvPr>
          <p:cNvSpPr>
            <a:spLocks noGrp="1"/>
          </p:cNvSpPr>
          <p:nvPr>
            <p:ph type="dt" sz="half" idx="10"/>
          </p:nvPr>
        </p:nvSpPr>
        <p:spPr/>
        <p:txBody>
          <a:bodyPr/>
          <a:lstStyle/>
          <a:p>
            <a:fld id="{3E11EA74-A5CF-4229-9A2A-FEBD1901B5A1}" type="datetimeFigureOut">
              <a:rPr lang="pt-BR" smtClean="0"/>
              <a:t>28/11/2025</a:t>
            </a:fld>
            <a:endParaRPr lang="pt-BR"/>
          </a:p>
        </p:txBody>
      </p:sp>
      <p:sp>
        <p:nvSpPr>
          <p:cNvPr id="3" name="Espaço Reservado para Rodapé 2">
            <a:extLst>
              <a:ext uri="{FF2B5EF4-FFF2-40B4-BE49-F238E27FC236}">
                <a16:creationId xmlns:a16="http://schemas.microsoft.com/office/drawing/2014/main" id="{A822919B-EBF7-E2BA-B95F-4CBCB2431459}"/>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C1EC6346-E2C3-45CA-87BF-E82B5878C271}"/>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591380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ACAF5-26F4-8CCF-56FE-4FEF7E53E9F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CBDCC13-2F7C-A0CD-0768-39F3C5F049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30C47CF-CAA6-109A-F6AB-2B78419BF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D13C90A-A479-261E-BB7F-E198EC4021DF}"/>
              </a:ext>
            </a:extLst>
          </p:cNvPr>
          <p:cNvSpPr>
            <a:spLocks noGrp="1"/>
          </p:cNvSpPr>
          <p:nvPr>
            <p:ph type="dt" sz="half" idx="10"/>
          </p:nvPr>
        </p:nvSpPr>
        <p:spPr/>
        <p:txBody>
          <a:bodyPr/>
          <a:lstStyle/>
          <a:p>
            <a:fld id="{3E11EA74-A5CF-4229-9A2A-FEBD1901B5A1}" type="datetimeFigureOut">
              <a:rPr lang="pt-BR" smtClean="0"/>
              <a:t>28/11/2025</a:t>
            </a:fld>
            <a:endParaRPr lang="pt-BR"/>
          </a:p>
        </p:txBody>
      </p:sp>
      <p:sp>
        <p:nvSpPr>
          <p:cNvPr id="6" name="Espaço Reservado para Rodapé 5">
            <a:extLst>
              <a:ext uri="{FF2B5EF4-FFF2-40B4-BE49-F238E27FC236}">
                <a16:creationId xmlns:a16="http://schemas.microsoft.com/office/drawing/2014/main" id="{4CD07A27-92E4-6C4B-DA36-5B7E710890A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5125D37-C995-C7A1-CE8A-07B83CC3C01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21692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BB81F-F1C2-687E-A671-9EDA04B0A92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250D6E7-C51E-A842-F016-2F5FC54CD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A7EDC54-2FFB-D512-01D1-4984526ED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85BF40-9242-D410-1CE6-DA92F54F8B4E}"/>
              </a:ext>
            </a:extLst>
          </p:cNvPr>
          <p:cNvSpPr>
            <a:spLocks noGrp="1"/>
          </p:cNvSpPr>
          <p:nvPr>
            <p:ph type="dt" sz="half" idx="10"/>
          </p:nvPr>
        </p:nvSpPr>
        <p:spPr/>
        <p:txBody>
          <a:bodyPr/>
          <a:lstStyle/>
          <a:p>
            <a:fld id="{3E11EA74-A5CF-4229-9A2A-FEBD1901B5A1}" type="datetimeFigureOut">
              <a:rPr lang="pt-BR" smtClean="0"/>
              <a:t>28/11/2025</a:t>
            </a:fld>
            <a:endParaRPr lang="pt-BR"/>
          </a:p>
        </p:txBody>
      </p:sp>
      <p:sp>
        <p:nvSpPr>
          <p:cNvPr id="6" name="Espaço Reservado para Rodapé 5">
            <a:extLst>
              <a:ext uri="{FF2B5EF4-FFF2-40B4-BE49-F238E27FC236}">
                <a16:creationId xmlns:a16="http://schemas.microsoft.com/office/drawing/2014/main" id="{592AD435-D6C6-71E0-9F07-30532485A08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AB34BF-253D-E168-9FBB-8736BAF958A4}"/>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678396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1DD95F3-FA83-54B7-402D-A9060E45DA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51FF4D1-6ACA-9A9A-3C67-DB0183C67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E902694-F518-4D28-CC75-C8BFDBEEC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11EA74-A5CF-4229-9A2A-FEBD1901B5A1}" type="datetimeFigureOut">
              <a:rPr lang="pt-BR" smtClean="0"/>
              <a:t>28/11/2025</a:t>
            </a:fld>
            <a:endParaRPr lang="pt-BR"/>
          </a:p>
        </p:txBody>
      </p:sp>
      <p:sp>
        <p:nvSpPr>
          <p:cNvPr id="5" name="Espaço Reservado para Rodapé 4">
            <a:extLst>
              <a:ext uri="{FF2B5EF4-FFF2-40B4-BE49-F238E27FC236}">
                <a16:creationId xmlns:a16="http://schemas.microsoft.com/office/drawing/2014/main" id="{C14888E8-DB2C-9533-186B-CD4F59079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E3FB79A-85A1-89B0-FAC8-D75E54E27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7830FB-B8ED-40BA-A935-CCB8E14B3AD8}" type="slidenum">
              <a:rPr lang="pt-BR" smtClean="0"/>
              <a:t>‹nº›</a:t>
            </a:fld>
            <a:endParaRPr lang="pt-BR"/>
          </a:p>
        </p:txBody>
      </p:sp>
    </p:spTree>
    <p:extLst>
      <p:ext uri="{BB962C8B-B14F-4D97-AF65-F5344CB8AC3E}">
        <p14:creationId xmlns:p14="http://schemas.microsoft.com/office/powerpoint/2010/main" val="4236144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Data" Target="../diagrams/data1.xml"/><Relationship Id="rId11" Type="http://schemas.openxmlformats.org/officeDocument/2006/relationships/image" Target="../media/image3.png"/><Relationship Id="rId5" Type="http://schemas.openxmlformats.org/officeDocument/2006/relationships/image" Target="../media/image27.png"/><Relationship Id="rId10" Type="http://schemas.microsoft.com/office/2007/relationships/diagramDrawing" Target="../diagrams/drawing1.xml"/><Relationship Id="rId4" Type="http://schemas.openxmlformats.org/officeDocument/2006/relationships/notesSlide" Target="../notesSlides/notesSlide11.xml"/><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32.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https://neurocirurgiao.net.br/tumor-cerebral-quais-sao-os-sintomas-e-as-diferencas-entre-eles/"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doi.org/10.1016/j.mri.2019.05.028" TargetMode="External"/><Relationship Id="rId5" Type="http://schemas.openxmlformats.org/officeDocument/2006/relationships/hyperlink" Target="https://www.kaggle.com/datasets/masoudnickparvar/brain-tumor-mri-dataset/data" TargetMode="Externa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2.xml"/><Relationship Id="rId7" Type="http://schemas.openxmlformats.org/officeDocument/2006/relationships/image" Target="../media/image8.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12"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notesSlide" Target="../notesSlides/notesSlide5.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30.png"/><Relationship Id="rId5" Type="http://schemas.openxmlformats.org/officeDocument/2006/relationships/image" Target="../media/image2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Uma imagem contendo Diagrama&#10;&#10;O conteúdo gerado por IA pode estar incorreto.">
            <a:extLst>
              <a:ext uri="{FF2B5EF4-FFF2-40B4-BE49-F238E27FC236}">
                <a16:creationId xmlns:a16="http://schemas.microsoft.com/office/drawing/2014/main" id="{BB379241-20CC-C7F2-6DE7-E8C5629D36A2}"/>
              </a:ext>
            </a:extLst>
          </p:cNvPr>
          <p:cNvPicPr>
            <a:picLocks noChangeAspect="1"/>
          </p:cNvPicPr>
          <p:nvPr/>
        </p:nvPicPr>
        <p:blipFill>
          <a:blip r:embed="rId5">
            <a:alphaModFix amt="50000"/>
            <a:extLst>
              <a:ext uri="{28A0092B-C50C-407E-A947-70E740481C1C}">
                <a14:useLocalDpi xmlns:a14="http://schemas.microsoft.com/office/drawing/2010/main" val="0"/>
              </a:ext>
            </a:extLst>
          </a:blip>
          <a:srcRect t="11355" b="1772"/>
          <a:stretch>
            <a:fill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48E351DB-8B94-ADD6-8F9A-FB8E754E10B6}"/>
              </a:ext>
            </a:extLst>
          </p:cNvPr>
          <p:cNvSpPr>
            <a:spLocks noGrp="1"/>
          </p:cNvSpPr>
          <p:nvPr>
            <p:ph type="ctrTitle"/>
          </p:nvPr>
        </p:nvSpPr>
        <p:spPr>
          <a:xfrm>
            <a:off x="1524000" y="228058"/>
            <a:ext cx="9144000" cy="2900518"/>
          </a:xfrm>
        </p:spPr>
        <p:txBody>
          <a:bodyPr>
            <a:normAutofit/>
          </a:bodyPr>
          <a:lstStyle/>
          <a:p>
            <a:r>
              <a:rPr lang="pt-BR" b="1" i="1" dirty="0">
                <a:solidFill>
                  <a:srgbClr val="FFFFFF"/>
                </a:solidFill>
                <a:latin typeface="Californian FB" panose="0207040306080B030204" pitchFamily="18" charset="0"/>
              </a:rPr>
              <a:t>Detecção e Diagnóstico Automático de Tumores Cerebrais</a:t>
            </a:r>
          </a:p>
        </p:txBody>
      </p:sp>
      <p:sp>
        <p:nvSpPr>
          <p:cNvPr id="3" name="Subtítulo 2">
            <a:extLst>
              <a:ext uri="{FF2B5EF4-FFF2-40B4-BE49-F238E27FC236}">
                <a16:creationId xmlns:a16="http://schemas.microsoft.com/office/drawing/2014/main" id="{A42E8F74-E7E4-C1D9-BA43-09A4266BE3CF}"/>
              </a:ext>
            </a:extLst>
          </p:cNvPr>
          <p:cNvSpPr>
            <a:spLocks noGrp="1"/>
          </p:cNvSpPr>
          <p:nvPr>
            <p:ph type="subTitle" idx="1"/>
          </p:nvPr>
        </p:nvSpPr>
        <p:spPr>
          <a:xfrm>
            <a:off x="1524000" y="5405400"/>
            <a:ext cx="9144000" cy="1098395"/>
          </a:xfrm>
        </p:spPr>
        <p:txBody>
          <a:bodyPr>
            <a:normAutofit/>
          </a:bodyPr>
          <a:lstStyle/>
          <a:p>
            <a:r>
              <a:rPr lang="pt-BR" sz="2000" dirty="0">
                <a:solidFill>
                  <a:srgbClr val="FFFFFF"/>
                </a:solidFill>
                <a:latin typeface="Californian FB" panose="0207040306080B030204" pitchFamily="18" charset="0"/>
              </a:rPr>
              <a:t>João Paulo de Souza Rodrigues</a:t>
            </a:r>
          </a:p>
          <a:p>
            <a:r>
              <a:rPr lang="pt-BR" sz="2000" dirty="0">
                <a:solidFill>
                  <a:srgbClr val="FFFFFF"/>
                </a:solidFill>
                <a:latin typeface="Californian FB" panose="0207040306080B030204" pitchFamily="18" charset="0"/>
              </a:rPr>
              <a:t>21.01809-0</a:t>
            </a:r>
          </a:p>
        </p:txBody>
      </p:sp>
      <p:pic>
        <p:nvPicPr>
          <p:cNvPr id="12" name="Imagem 11" descr="Logotipo&#10;&#10;O conteúdo gerado por IA pode estar incorreto.">
            <a:extLst>
              <a:ext uri="{FF2B5EF4-FFF2-40B4-BE49-F238E27FC236}">
                <a16:creationId xmlns:a16="http://schemas.microsoft.com/office/drawing/2014/main" id="{BBF4598B-D2BC-9C71-792A-753BAE120C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9660" y="228057"/>
            <a:ext cx="1616737" cy="753626"/>
          </a:xfrm>
          <a:prstGeom prst="rect">
            <a:avLst/>
          </a:prstGeom>
        </p:spPr>
      </p:pic>
      <p:pic>
        <p:nvPicPr>
          <p:cNvPr id="19" name="Áudio 18">
            <a:hlinkClick r:id="" action="ppaction://media"/>
            <a:extLst>
              <a:ext uri="{FF2B5EF4-FFF2-40B4-BE49-F238E27FC236}">
                <a16:creationId xmlns:a16="http://schemas.microsoft.com/office/drawing/2014/main" id="{08713FBC-9FC2-A98E-8CA3-36EB74571A5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5547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7062"/>
    </mc:Choice>
    <mc:Fallback>
      <p:transition spd="slow" advTm="17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CC4C1-9C5D-8003-92F5-839EE4EC4264}"/>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EF5AB24F-4FB9-80C4-13AF-AD2AE857B642}"/>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9C481D4F-C1F3-B5F8-E672-07EDB13CAF6C}"/>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TREINAMENTO</a:t>
            </a:r>
          </a:p>
        </p:txBody>
      </p:sp>
      <p:sp>
        <p:nvSpPr>
          <p:cNvPr id="8" name="CaixaDeTexto 7">
            <a:extLst>
              <a:ext uri="{FF2B5EF4-FFF2-40B4-BE49-F238E27FC236}">
                <a16:creationId xmlns:a16="http://schemas.microsoft.com/office/drawing/2014/main" id="{6D500DA4-61C9-4098-2C18-DEBD703F1F2E}"/>
              </a:ext>
            </a:extLst>
          </p:cNvPr>
          <p:cNvSpPr txBox="1"/>
          <p:nvPr/>
        </p:nvSpPr>
        <p:spPr>
          <a:xfrm>
            <a:off x="787078" y="1311912"/>
            <a:ext cx="10648709" cy="984885"/>
          </a:xfrm>
          <a:prstGeom prst="rect">
            <a:avLst/>
          </a:prstGeom>
          <a:noFill/>
        </p:spPr>
        <p:txBody>
          <a:bodyPr wrap="square" rtlCol="0">
            <a:spAutoFit/>
          </a:bodyPr>
          <a:lstStyle/>
          <a:p>
            <a:r>
              <a:rPr lang="pt-BR" sz="2000" dirty="0"/>
              <a:t>Foram utilizados dois mecanismos de </a:t>
            </a:r>
            <a:r>
              <a:rPr lang="pt-BR" sz="2000" i="1" dirty="0" err="1"/>
              <a:t>callback</a:t>
            </a:r>
            <a:r>
              <a:rPr lang="pt-BR" sz="2000" dirty="0"/>
              <a:t> durante o treinamento, com o intuito de estabilizar o modelo e minimizar o risco de </a:t>
            </a:r>
            <a:r>
              <a:rPr lang="pt-BR" sz="2000" i="1" dirty="0" err="1"/>
              <a:t>overfitting</a:t>
            </a:r>
            <a:endParaRPr lang="pt-BR" sz="2000" dirty="0"/>
          </a:p>
          <a:p>
            <a:endParaRPr lang="pt-BR" dirty="0"/>
          </a:p>
        </p:txBody>
      </p:sp>
      <p:pic>
        <p:nvPicPr>
          <p:cNvPr id="3" name="Imagem 2" descr="Diagrama&#10;&#10;O conteúdo gerado por IA pode estar incorreto.">
            <a:extLst>
              <a:ext uri="{FF2B5EF4-FFF2-40B4-BE49-F238E27FC236}">
                <a16:creationId xmlns:a16="http://schemas.microsoft.com/office/drawing/2014/main" id="{E80B8EB2-505D-901E-CBA7-919B24EFBE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163" y="2799737"/>
            <a:ext cx="4098295" cy="3319619"/>
          </a:xfrm>
          <a:prstGeom prst="rect">
            <a:avLst/>
          </a:prstGeom>
        </p:spPr>
      </p:pic>
      <p:sp>
        <p:nvSpPr>
          <p:cNvPr id="6" name="Retângulo 5">
            <a:extLst>
              <a:ext uri="{FF2B5EF4-FFF2-40B4-BE49-F238E27FC236}">
                <a16:creationId xmlns:a16="http://schemas.microsoft.com/office/drawing/2014/main" id="{808D277A-AD81-054A-118E-EF8960609C61}"/>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0754FB21-3CB9-49E3-96DB-4C2F2F93FB32}"/>
              </a:ext>
            </a:extLst>
          </p:cNvPr>
          <p:cNvSpPr txBox="1"/>
          <p:nvPr/>
        </p:nvSpPr>
        <p:spPr>
          <a:xfrm>
            <a:off x="2451088" y="2296797"/>
            <a:ext cx="2111223" cy="677108"/>
          </a:xfrm>
          <a:prstGeom prst="rect">
            <a:avLst/>
          </a:prstGeom>
          <a:noFill/>
        </p:spPr>
        <p:txBody>
          <a:bodyPr wrap="square" rtlCol="0">
            <a:spAutoFit/>
          </a:bodyPr>
          <a:lstStyle/>
          <a:p>
            <a:r>
              <a:rPr lang="pt-BR" sz="2000" b="1" i="1" dirty="0"/>
              <a:t>Early </a:t>
            </a:r>
            <a:r>
              <a:rPr lang="pt-BR" sz="2000" b="1" i="1" dirty="0" err="1"/>
              <a:t>Stopping</a:t>
            </a:r>
            <a:endParaRPr lang="pt-BR" sz="2000" b="1" i="1" dirty="0"/>
          </a:p>
          <a:p>
            <a:endParaRPr lang="pt-BR" dirty="0"/>
          </a:p>
        </p:txBody>
      </p:sp>
      <p:pic>
        <p:nvPicPr>
          <p:cNvPr id="12" name="Imagem 11" descr="Gráfico, Gráfico de linhas&#10;&#10;O conteúdo gerado por IA pode estar incorreto.">
            <a:extLst>
              <a:ext uri="{FF2B5EF4-FFF2-40B4-BE49-F238E27FC236}">
                <a16:creationId xmlns:a16="http://schemas.microsoft.com/office/drawing/2014/main" id="{2D851B60-136F-68F6-55C8-B662298174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2543" y="2799737"/>
            <a:ext cx="4098294" cy="3319619"/>
          </a:xfrm>
          <a:prstGeom prst="rect">
            <a:avLst/>
          </a:prstGeom>
        </p:spPr>
      </p:pic>
      <p:sp>
        <p:nvSpPr>
          <p:cNvPr id="13" name="CaixaDeTexto 12">
            <a:extLst>
              <a:ext uri="{FF2B5EF4-FFF2-40B4-BE49-F238E27FC236}">
                <a16:creationId xmlns:a16="http://schemas.microsoft.com/office/drawing/2014/main" id="{DD18159E-44FD-BE01-DAB8-AB795B791BA5}"/>
              </a:ext>
            </a:extLst>
          </p:cNvPr>
          <p:cNvSpPr txBox="1"/>
          <p:nvPr/>
        </p:nvSpPr>
        <p:spPr>
          <a:xfrm>
            <a:off x="7779728" y="2363601"/>
            <a:ext cx="2526884" cy="369332"/>
          </a:xfrm>
          <a:prstGeom prst="rect">
            <a:avLst/>
          </a:prstGeom>
          <a:noFill/>
        </p:spPr>
        <p:txBody>
          <a:bodyPr wrap="square" rtlCol="0">
            <a:spAutoFit/>
          </a:bodyPr>
          <a:lstStyle/>
          <a:p>
            <a:r>
              <a:rPr lang="pt-BR" b="1" i="1" dirty="0" err="1"/>
              <a:t>ReduceLROnPlateau</a:t>
            </a:r>
            <a:endParaRPr lang="pt-BR" b="1" i="1" dirty="0"/>
          </a:p>
        </p:txBody>
      </p:sp>
      <p:pic>
        <p:nvPicPr>
          <p:cNvPr id="25" name="Áudio 24">
            <a:hlinkClick r:id="" action="ppaction://media"/>
            <a:extLst>
              <a:ext uri="{FF2B5EF4-FFF2-40B4-BE49-F238E27FC236}">
                <a16:creationId xmlns:a16="http://schemas.microsoft.com/office/drawing/2014/main" id="{4D918AC4-3679-F7DD-AD56-3C552025435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5702917"/>
      </p:ext>
    </p:extLst>
  </p:cSld>
  <p:clrMapOvr>
    <a:masterClrMapping/>
  </p:clrMapOvr>
  <mc:AlternateContent xmlns:mc="http://schemas.openxmlformats.org/markup-compatibility/2006">
    <mc:Choice xmlns:p14="http://schemas.microsoft.com/office/powerpoint/2010/main" Requires="p14">
      <p:transition spd="slow" p14:dur="2000" advTm="23121"/>
    </mc:Choice>
    <mc:Fallback>
      <p:transition spd="slow" advTm="2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E44221B-BD65-7FBA-1ABD-4149A20D386A}"/>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F6D45DAF-BB76-198E-8044-A21505011EB4}"/>
              </a:ext>
            </a:extLst>
          </p:cNvPr>
          <p:cNvSpPr txBox="1"/>
          <p:nvPr/>
        </p:nvSpPr>
        <p:spPr>
          <a:xfrm>
            <a:off x="787078" y="305350"/>
            <a:ext cx="5308921" cy="1169551"/>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MÉTRICAS DE DESEMPENHO</a:t>
            </a:r>
          </a:p>
        </p:txBody>
      </p:sp>
      <p:sp>
        <p:nvSpPr>
          <p:cNvPr id="11" name="Fluxograma: Conector 10">
            <a:extLst>
              <a:ext uri="{FF2B5EF4-FFF2-40B4-BE49-F238E27FC236}">
                <a16:creationId xmlns:a16="http://schemas.microsoft.com/office/drawing/2014/main" id="{3153C0EE-B072-E1CC-3F0F-BFEFC6EAAA99}"/>
              </a:ext>
            </a:extLst>
          </p:cNvPr>
          <p:cNvSpPr/>
          <p:nvPr/>
        </p:nvSpPr>
        <p:spPr>
          <a:xfrm>
            <a:off x="5571472" y="554323"/>
            <a:ext cx="6300487" cy="5749354"/>
          </a:xfrm>
          <a:prstGeom prst="flowChartConnector">
            <a:avLst/>
          </a:prstGeom>
          <a:gradFill flip="none" rotWithShape="1">
            <a:gsLst>
              <a:gs pos="0">
                <a:schemeClr val="accent1">
                  <a:alpha val="1000"/>
                  <a:lumMod val="100000"/>
                </a:schemeClr>
              </a:gs>
              <a:gs pos="90000">
                <a:srgbClr val="002060"/>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descr="Uma imagem contendo Interface gráfica do usuário&#10;&#10;O conteúdo gerado por IA pode estar incorreto.">
            <a:extLst>
              <a:ext uri="{FF2B5EF4-FFF2-40B4-BE49-F238E27FC236}">
                <a16:creationId xmlns:a16="http://schemas.microsoft.com/office/drawing/2014/main" id="{836809D7-7666-10F7-3885-18079565CE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835708"/>
            <a:ext cx="6081911" cy="5186584"/>
          </a:xfrm>
          <a:prstGeom prst="ellipse">
            <a:avLst/>
          </a:prstGeom>
        </p:spPr>
      </p:pic>
      <p:graphicFrame>
        <p:nvGraphicFramePr>
          <p:cNvPr id="22" name="CaixaDeTexto 19">
            <a:extLst>
              <a:ext uri="{FF2B5EF4-FFF2-40B4-BE49-F238E27FC236}">
                <a16:creationId xmlns:a16="http://schemas.microsoft.com/office/drawing/2014/main" id="{5EE1900B-C12B-4C54-7703-282747849105}"/>
              </a:ext>
            </a:extLst>
          </p:cNvPr>
          <p:cNvGraphicFramePr/>
          <p:nvPr>
            <p:extLst>
              <p:ext uri="{D42A27DB-BD31-4B8C-83A1-F6EECF244321}">
                <p14:modId xmlns:p14="http://schemas.microsoft.com/office/powerpoint/2010/main" val="3236815987"/>
              </p:ext>
            </p:extLst>
          </p:nvPr>
        </p:nvGraphicFramePr>
        <p:xfrm>
          <a:off x="862508" y="1544159"/>
          <a:ext cx="4559265" cy="49962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6" name="Áudio 25">
            <a:hlinkClick r:id="" action="ppaction://media"/>
            <a:extLst>
              <a:ext uri="{FF2B5EF4-FFF2-40B4-BE49-F238E27FC236}">
                <a16:creationId xmlns:a16="http://schemas.microsoft.com/office/drawing/2014/main" id="{0A1D4A0D-89A2-B0CC-1DAD-9862198A3A5B}"/>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04797701"/>
      </p:ext>
    </p:extLst>
  </p:cSld>
  <p:clrMapOvr>
    <a:masterClrMapping/>
  </p:clrMapOvr>
  <mc:AlternateContent xmlns:mc="http://schemas.openxmlformats.org/markup-compatibility/2006">
    <mc:Choice xmlns:p14="http://schemas.microsoft.com/office/powerpoint/2010/main" Requires="p14">
      <p:transition spd="slow" p14:dur="2000" advTm="21842"/>
    </mc:Choice>
    <mc:Fallback>
      <p:transition spd="slow" advTm="21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442A8-7D7B-CFEE-7098-0B0BFBF066C3}"/>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16EE80EF-877A-423E-504F-A0243F269258}"/>
              </a:ext>
            </a:extLst>
          </p:cNvPr>
          <p:cNvSpPr txBox="1"/>
          <p:nvPr/>
        </p:nvSpPr>
        <p:spPr>
          <a:xfrm>
            <a:off x="6245699" y="344679"/>
            <a:ext cx="5308921" cy="1169551"/>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ANÁLISE DOS RESULTADOS</a:t>
            </a:r>
          </a:p>
        </p:txBody>
      </p:sp>
      <p:sp>
        <p:nvSpPr>
          <p:cNvPr id="3" name="Retângulo 2">
            <a:extLst>
              <a:ext uri="{FF2B5EF4-FFF2-40B4-BE49-F238E27FC236}">
                <a16:creationId xmlns:a16="http://schemas.microsoft.com/office/drawing/2014/main" id="{4B2066D2-5639-5956-2AAE-04619978D8F7}"/>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Fluxograma: Conector 5">
            <a:extLst>
              <a:ext uri="{FF2B5EF4-FFF2-40B4-BE49-F238E27FC236}">
                <a16:creationId xmlns:a16="http://schemas.microsoft.com/office/drawing/2014/main" id="{01E745E1-9CC1-9049-A0CC-3B57730F3C04}"/>
              </a:ext>
            </a:extLst>
          </p:cNvPr>
          <p:cNvSpPr/>
          <p:nvPr/>
        </p:nvSpPr>
        <p:spPr>
          <a:xfrm>
            <a:off x="320041" y="695146"/>
            <a:ext cx="6475219" cy="5358581"/>
          </a:xfrm>
          <a:prstGeom prst="flowChartConnector">
            <a:avLst/>
          </a:prstGeom>
          <a:gradFill flip="none" rotWithShape="1">
            <a:gsLst>
              <a:gs pos="0">
                <a:schemeClr val="accent1">
                  <a:alpha val="1000"/>
                  <a:lumMod val="100000"/>
                </a:schemeClr>
              </a:gs>
              <a:gs pos="71000">
                <a:srgbClr val="002060"/>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descr="Texto&#10;&#10;O conteúdo gerado por IA pode estar incorreto.">
            <a:extLst>
              <a:ext uri="{FF2B5EF4-FFF2-40B4-BE49-F238E27FC236}">
                <a16:creationId xmlns:a16="http://schemas.microsoft.com/office/drawing/2014/main" id="{F629FD4D-96E3-2928-D660-C76DF4D53F05}"/>
              </a:ext>
            </a:extLst>
          </p:cNvPr>
          <p:cNvPicPr>
            <a:picLocks noChangeAspect="1"/>
          </p:cNvPicPr>
          <p:nvPr/>
        </p:nvPicPr>
        <p:blipFill>
          <a:blip r:embed="rId5"/>
          <a:stretch>
            <a:fillRect/>
          </a:stretch>
        </p:blipFill>
        <p:spPr>
          <a:xfrm>
            <a:off x="519202" y="914950"/>
            <a:ext cx="6027174" cy="4912635"/>
          </a:xfrm>
          <a:prstGeom prst="ellipse">
            <a:avLst/>
          </a:prstGeom>
        </p:spPr>
      </p:pic>
      <p:sp>
        <p:nvSpPr>
          <p:cNvPr id="10" name="CaixaDeTexto 9">
            <a:extLst>
              <a:ext uri="{FF2B5EF4-FFF2-40B4-BE49-F238E27FC236}">
                <a16:creationId xmlns:a16="http://schemas.microsoft.com/office/drawing/2014/main" id="{2C332834-9014-48FA-9C35-0CA86F31F697}"/>
              </a:ext>
            </a:extLst>
          </p:cNvPr>
          <p:cNvSpPr txBox="1"/>
          <p:nvPr/>
        </p:nvSpPr>
        <p:spPr>
          <a:xfrm>
            <a:off x="6994421" y="1931344"/>
            <a:ext cx="4441366" cy="4139595"/>
          </a:xfrm>
          <a:prstGeom prst="rect">
            <a:avLst/>
          </a:prstGeom>
          <a:noFill/>
        </p:spPr>
        <p:txBody>
          <a:bodyPr wrap="square" rtlCol="0">
            <a:spAutoFit/>
          </a:bodyPr>
          <a:lstStyle/>
          <a:p>
            <a:endParaRPr lang="pt-BR" sz="2000" dirty="0"/>
          </a:p>
          <a:p>
            <a:r>
              <a:rPr lang="pt-BR" sz="2000" b="1" i="1" dirty="0"/>
              <a:t>Modelo apresentou desempenho consistente e confiável no diagnóstico automático das RMI, conseguindo ter uma distinguir eficientemente os cérebros saudáveis dos cérebros com tumores, além de conseguir classificar os tumores com boa eficácia.</a:t>
            </a:r>
          </a:p>
          <a:p>
            <a:endParaRPr lang="pt-BR" sz="2000" dirty="0"/>
          </a:p>
          <a:p>
            <a:endParaRPr lang="pt-BR" sz="2500" dirty="0"/>
          </a:p>
          <a:p>
            <a:endParaRPr lang="pt-BR" dirty="0"/>
          </a:p>
        </p:txBody>
      </p:sp>
      <p:pic>
        <p:nvPicPr>
          <p:cNvPr id="22" name="Áudio 21">
            <a:hlinkClick r:id="" action="ppaction://media"/>
            <a:extLst>
              <a:ext uri="{FF2B5EF4-FFF2-40B4-BE49-F238E27FC236}">
                <a16:creationId xmlns:a16="http://schemas.microsoft.com/office/drawing/2014/main" id="{462E7004-B641-8F24-5608-BFACFE1DFF8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9317366"/>
      </p:ext>
    </p:extLst>
  </p:cSld>
  <p:clrMapOvr>
    <a:masterClrMapping/>
  </p:clrMapOvr>
  <mc:AlternateContent xmlns:mc="http://schemas.openxmlformats.org/markup-compatibility/2006">
    <mc:Choice xmlns:p14="http://schemas.microsoft.com/office/powerpoint/2010/main" Requires="p14">
      <p:transition spd="slow" p14:dur="2000" advTm="45149"/>
    </mc:Choice>
    <mc:Fallback>
      <p:transition spd="slow" advTm="4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Gráfico, Gráfico de mapa de árvore&#10;&#10;O conteúdo gerado por IA pode estar incorreto.">
            <a:extLst>
              <a:ext uri="{FF2B5EF4-FFF2-40B4-BE49-F238E27FC236}">
                <a16:creationId xmlns:a16="http://schemas.microsoft.com/office/drawing/2014/main" id="{1B9B8B3F-AD13-0BF6-B39D-4AD54AF7BCDC}"/>
              </a:ext>
            </a:extLst>
          </p:cNvPr>
          <p:cNvPicPr>
            <a:picLocks noChangeAspect="1"/>
          </p:cNvPicPr>
          <p:nvPr/>
        </p:nvPicPr>
        <p:blipFill>
          <a:blip r:embed="rId5"/>
          <a:stretch>
            <a:fillRect/>
          </a:stretch>
        </p:blipFill>
        <p:spPr>
          <a:xfrm>
            <a:off x="637380" y="2159687"/>
            <a:ext cx="3415006" cy="3252940"/>
          </a:xfrm>
          <a:prstGeom prst="rect">
            <a:avLst/>
          </a:prstGeom>
        </p:spPr>
      </p:pic>
      <p:sp>
        <p:nvSpPr>
          <p:cNvPr id="5" name="Retângulo 4">
            <a:extLst>
              <a:ext uri="{FF2B5EF4-FFF2-40B4-BE49-F238E27FC236}">
                <a16:creationId xmlns:a16="http://schemas.microsoft.com/office/drawing/2014/main" id="{A38DC5B0-574A-12A1-FE96-421E8BD311EF}"/>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C61A68CF-F37B-407C-DC0F-141A034D914C}"/>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7" name="CaixaDeTexto 6">
            <a:extLst>
              <a:ext uri="{FF2B5EF4-FFF2-40B4-BE49-F238E27FC236}">
                <a16:creationId xmlns:a16="http://schemas.microsoft.com/office/drawing/2014/main" id="{B7F7C79C-46E2-06D3-96FC-C8A93266175E}"/>
              </a:ext>
            </a:extLst>
          </p:cNvPr>
          <p:cNvSpPr txBox="1"/>
          <p:nvPr/>
        </p:nvSpPr>
        <p:spPr>
          <a:xfrm>
            <a:off x="6245699" y="344679"/>
            <a:ext cx="5308921" cy="1169551"/>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ANÁLISE DOS RESULTADOS</a:t>
            </a:r>
          </a:p>
        </p:txBody>
      </p:sp>
      <p:pic>
        <p:nvPicPr>
          <p:cNvPr id="8" name="Imagem 7" descr="Gráfico&#10;&#10;O conteúdo gerado por IA pode estar incorreto.">
            <a:extLst>
              <a:ext uri="{FF2B5EF4-FFF2-40B4-BE49-F238E27FC236}">
                <a16:creationId xmlns:a16="http://schemas.microsoft.com/office/drawing/2014/main" id="{66D5DB9F-0843-E8CE-2D68-FD40EC5744F7}"/>
              </a:ext>
            </a:extLst>
          </p:cNvPr>
          <p:cNvPicPr>
            <a:picLocks noChangeAspect="1"/>
          </p:cNvPicPr>
          <p:nvPr/>
        </p:nvPicPr>
        <p:blipFill>
          <a:blip r:embed="rId6"/>
          <a:stretch>
            <a:fillRect/>
          </a:stretch>
        </p:blipFill>
        <p:spPr>
          <a:xfrm>
            <a:off x="4402663" y="2170963"/>
            <a:ext cx="3317775" cy="3252940"/>
          </a:xfrm>
          <a:prstGeom prst="rect">
            <a:avLst/>
          </a:prstGeom>
        </p:spPr>
      </p:pic>
      <p:pic>
        <p:nvPicPr>
          <p:cNvPr id="10" name="Imagem 9" descr="Gráfico, Gráfico de dispersão&#10;&#10;O conteúdo gerado por IA pode estar incorreto.">
            <a:extLst>
              <a:ext uri="{FF2B5EF4-FFF2-40B4-BE49-F238E27FC236}">
                <a16:creationId xmlns:a16="http://schemas.microsoft.com/office/drawing/2014/main" id="{83C4C680-7B35-18CD-639E-BB9A112C8267}"/>
              </a:ext>
            </a:extLst>
          </p:cNvPr>
          <p:cNvPicPr>
            <a:picLocks noChangeAspect="1"/>
          </p:cNvPicPr>
          <p:nvPr/>
        </p:nvPicPr>
        <p:blipFill>
          <a:blip r:embed="rId7"/>
          <a:stretch>
            <a:fillRect/>
          </a:stretch>
        </p:blipFill>
        <p:spPr>
          <a:xfrm>
            <a:off x="8070716" y="2170963"/>
            <a:ext cx="3317775" cy="3241664"/>
          </a:xfrm>
          <a:prstGeom prst="rect">
            <a:avLst/>
          </a:prstGeom>
        </p:spPr>
      </p:pic>
      <p:cxnSp>
        <p:nvCxnSpPr>
          <p:cNvPr id="12" name="Conector reto 11">
            <a:extLst>
              <a:ext uri="{FF2B5EF4-FFF2-40B4-BE49-F238E27FC236}">
                <a16:creationId xmlns:a16="http://schemas.microsoft.com/office/drawing/2014/main" id="{7B0D21AB-540E-E204-048E-290C822E3447}"/>
              </a:ext>
            </a:extLst>
          </p:cNvPr>
          <p:cNvCxnSpPr/>
          <p:nvPr/>
        </p:nvCxnSpPr>
        <p:spPr>
          <a:xfrm>
            <a:off x="1042219" y="1818968"/>
            <a:ext cx="10019071"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pic>
        <p:nvPicPr>
          <p:cNvPr id="26" name="Áudio 25">
            <a:hlinkClick r:id="" action="ppaction://media"/>
            <a:extLst>
              <a:ext uri="{FF2B5EF4-FFF2-40B4-BE49-F238E27FC236}">
                <a16:creationId xmlns:a16="http://schemas.microsoft.com/office/drawing/2014/main" id="{CC8BFB04-CF32-9508-C570-280B8CA20BC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6197874"/>
      </p:ext>
    </p:extLst>
  </p:cSld>
  <p:clrMapOvr>
    <a:masterClrMapping/>
  </p:clrMapOvr>
  <mc:AlternateContent xmlns:mc="http://schemas.openxmlformats.org/markup-compatibility/2006">
    <mc:Choice xmlns:p14="http://schemas.microsoft.com/office/powerpoint/2010/main" Requires="p14">
      <p:transition spd="slow" p14:dur="2000" advTm="62984"/>
    </mc:Choice>
    <mc:Fallback>
      <p:transition spd="slow" advTm="62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Espaço Reservado para Conteúdo 10" descr="Desenho de estrelas&#10;&#10;O conteúdo gerado por IA pode estar incorreto.">
            <a:extLst>
              <a:ext uri="{FF2B5EF4-FFF2-40B4-BE49-F238E27FC236}">
                <a16:creationId xmlns:a16="http://schemas.microsoft.com/office/drawing/2014/main" id="{3BF0B8CB-37E5-B891-43C7-12CC6C129B7B}"/>
              </a:ext>
            </a:extLst>
          </p:cNvPr>
          <p:cNvPicPr>
            <a:picLocks noChangeAspect="1"/>
          </p:cNvPicPr>
          <p:nvPr/>
        </p:nvPicPr>
        <p:blipFill>
          <a:blip r:embed="rId5">
            <a:alphaModFix amt="60000"/>
            <a:extLst>
              <a:ext uri="{28A0092B-C50C-407E-A947-70E740481C1C}">
                <a14:useLocalDpi xmlns:a14="http://schemas.microsoft.com/office/drawing/2010/main" val="0"/>
              </a:ext>
            </a:extLst>
          </a:blip>
          <a:srcRect t="15730"/>
          <a:stretch>
            <a:fillRect/>
          </a:stretch>
        </p:blipFill>
        <p:spPr>
          <a:xfrm>
            <a:off x="-3049" y="-1"/>
            <a:ext cx="12192001" cy="6857990"/>
          </a:xfrm>
          <a:prstGeom prst="rect">
            <a:avLst/>
          </a:prstGeom>
        </p:spPr>
      </p:pic>
      <p:sp>
        <p:nvSpPr>
          <p:cNvPr id="13" name="Retângulo 12">
            <a:extLst>
              <a:ext uri="{FF2B5EF4-FFF2-40B4-BE49-F238E27FC236}">
                <a16:creationId xmlns:a16="http://schemas.microsoft.com/office/drawing/2014/main" id="{93592EAD-FB48-C97C-1431-B208D97650A4}"/>
              </a:ext>
            </a:extLst>
          </p:cNvPr>
          <p:cNvSpPr/>
          <p:nvPr/>
        </p:nvSpPr>
        <p:spPr>
          <a:xfrm>
            <a:off x="320041" y="-47706"/>
            <a:ext cx="167639" cy="6953412"/>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16" name="CaixaDeTexto 15">
            <a:extLst>
              <a:ext uri="{FF2B5EF4-FFF2-40B4-BE49-F238E27FC236}">
                <a16:creationId xmlns:a16="http://schemas.microsoft.com/office/drawing/2014/main" id="{9CA9CCEB-FC95-E788-F9CB-A8D5FE076196}"/>
              </a:ext>
            </a:extLst>
          </p:cNvPr>
          <p:cNvSpPr txBox="1"/>
          <p:nvPr/>
        </p:nvSpPr>
        <p:spPr>
          <a:xfrm>
            <a:off x="787078" y="305350"/>
            <a:ext cx="5308921" cy="630942"/>
          </a:xfrm>
          <a:prstGeom prst="rect">
            <a:avLst/>
          </a:prstGeom>
          <a:noFill/>
        </p:spPr>
        <p:txBody>
          <a:bodyPr wrap="square" rtlCol="0">
            <a:spAutoFit/>
          </a:bodyPr>
          <a:lstStyle/>
          <a:p>
            <a:r>
              <a:rPr lang="pt-BR" sz="3500" b="1" dirty="0">
                <a:solidFill>
                  <a:schemeClr val="bg1"/>
                </a:solidFill>
                <a:latin typeface="Californian FB" panose="0207040306080B030204" pitchFamily="18" charset="0"/>
              </a:rPr>
              <a:t>CONCLUSÃO</a:t>
            </a:r>
          </a:p>
        </p:txBody>
      </p:sp>
      <p:sp>
        <p:nvSpPr>
          <p:cNvPr id="17" name="CaixaDeTexto 16">
            <a:extLst>
              <a:ext uri="{FF2B5EF4-FFF2-40B4-BE49-F238E27FC236}">
                <a16:creationId xmlns:a16="http://schemas.microsoft.com/office/drawing/2014/main" id="{B10CF557-7C80-025F-1AF9-2E72BED85D98}"/>
              </a:ext>
            </a:extLst>
          </p:cNvPr>
          <p:cNvSpPr txBox="1"/>
          <p:nvPr/>
        </p:nvSpPr>
        <p:spPr>
          <a:xfrm>
            <a:off x="2187677" y="2039498"/>
            <a:ext cx="7816645" cy="3908762"/>
          </a:xfrm>
          <a:prstGeom prst="rect">
            <a:avLst/>
          </a:prstGeom>
          <a:noFill/>
        </p:spPr>
        <p:txBody>
          <a:bodyPr wrap="square" rtlCol="0">
            <a:spAutoFit/>
          </a:bodyPr>
          <a:lstStyle/>
          <a:p>
            <a:pPr algn="ctr"/>
            <a:r>
              <a:rPr lang="pt-BR" sz="2500" b="1" i="1" dirty="0">
                <a:solidFill>
                  <a:schemeClr val="bg1"/>
                </a:solidFill>
                <a:latin typeface="Californian FB" panose="0207040306080B030204" pitchFamily="18" charset="0"/>
              </a:rPr>
              <a:t>Foi possível concluir que o modelo desenvolvido demonstrou alta capacidade de identificação de padrões característicos dos tumores e conseguiu diagnosticar, com alta eficiência e confiabilidade, a presença ou ausência dos tumores cerebrais.</a:t>
            </a:r>
          </a:p>
          <a:p>
            <a:pPr algn="ctr"/>
            <a:endParaRPr lang="pt-BR" sz="2000" b="1" i="1" dirty="0">
              <a:solidFill>
                <a:schemeClr val="bg1"/>
              </a:solidFill>
            </a:endParaRPr>
          </a:p>
          <a:p>
            <a:endParaRPr lang="pt-BR" sz="2000" b="1" i="1" dirty="0">
              <a:solidFill>
                <a:schemeClr val="bg1"/>
              </a:solidFill>
            </a:endParaRPr>
          </a:p>
          <a:p>
            <a:endParaRPr lang="pt-BR" sz="2000" b="1" i="1" dirty="0">
              <a:solidFill>
                <a:schemeClr val="bg1"/>
              </a:solidFill>
            </a:endParaRPr>
          </a:p>
          <a:p>
            <a:endParaRPr lang="pt-BR" sz="2000" dirty="0"/>
          </a:p>
          <a:p>
            <a:endParaRPr lang="pt-BR" sz="2500" dirty="0"/>
          </a:p>
          <a:p>
            <a:endParaRPr lang="pt-BR" dirty="0"/>
          </a:p>
        </p:txBody>
      </p:sp>
      <p:sp>
        <p:nvSpPr>
          <p:cNvPr id="19" name="Retângulo 18">
            <a:extLst>
              <a:ext uri="{FF2B5EF4-FFF2-40B4-BE49-F238E27FC236}">
                <a16:creationId xmlns:a16="http://schemas.microsoft.com/office/drawing/2014/main" id="{36A420D4-ECF0-9973-C0F0-1EBDC20A5D27}"/>
              </a:ext>
            </a:extLst>
          </p:cNvPr>
          <p:cNvSpPr/>
          <p:nvPr/>
        </p:nvSpPr>
        <p:spPr>
          <a:xfrm>
            <a:off x="11704320" y="-63608"/>
            <a:ext cx="167639" cy="6953412"/>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Áudio 25">
            <a:hlinkClick r:id="" action="ppaction://media"/>
            <a:extLst>
              <a:ext uri="{FF2B5EF4-FFF2-40B4-BE49-F238E27FC236}">
                <a16:creationId xmlns:a16="http://schemas.microsoft.com/office/drawing/2014/main" id="{EA684E88-5C52-9837-25E9-12B485D2E4D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25817455"/>
      </p:ext>
    </p:extLst>
  </p:cSld>
  <p:clrMapOvr>
    <a:masterClrMapping/>
  </p:clrMapOvr>
  <mc:AlternateContent xmlns:mc="http://schemas.openxmlformats.org/markup-compatibility/2006">
    <mc:Choice xmlns:p14="http://schemas.microsoft.com/office/powerpoint/2010/main" Requires="p14">
      <p:transition spd="slow" p14:dur="2000" advTm="34575"/>
    </mc:Choice>
    <mc:Fallback>
      <p:transition spd="slow" advTm="34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2D5A2532-3B59-ACE3-773F-2FB7CEC1BD57}"/>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Retângulo 4">
            <a:extLst>
              <a:ext uri="{FF2B5EF4-FFF2-40B4-BE49-F238E27FC236}">
                <a16:creationId xmlns:a16="http://schemas.microsoft.com/office/drawing/2014/main" id="{D4C10F42-AB48-464A-51DA-B35C4503261D}"/>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D99D960-BDF8-F141-0E40-BB231C82C426}"/>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REFERÊNCIAS</a:t>
            </a:r>
          </a:p>
        </p:txBody>
      </p:sp>
      <p:sp>
        <p:nvSpPr>
          <p:cNvPr id="7" name="CaixaDeTexto 6">
            <a:extLst>
              <a:ext uri="{FF2B5EF4-FFF2-40B4-BE49-F238E27FC236}">
                <a16:creationId xmlns:a16="http://schemas.microsoft.com/office/drawing/2014/main" id="{DE02E11B-25AA-0BF2-AB41-9FFAD66D728B}"/>
              </a:ext>
            </a:extLst>
          </p:cNvPr>
          <p:cNvSpPr txBox="1"/>
          <p:nvPr/>
        </p:nvSpPr>
        <p:spPr>
          <a:xfrm>
            <a:off x="1111045" y="1311912"/>
            <a:ext cx="10087897" cy="4939814"/>
          </a:xfrm>
          <a:prstGeom prst="rect">
            <a:avLst/>
          </a:prstGeom>
          <a:noFill/>
          <a:ln>
            <a:solidFill>
              <a:schemeClr val="tx1"/>
            </a:solidFill>
          </a:ln>
        </p:spPr>
        <p:txBody>
          <a:bodyPr wrap="square" rtlCol="0">
            <a:spAutoFit/>
          </a:bodyPr>
          <a:lstStyle/>
          <a:p>
            <a:r>
              <a:rPr lang="pt-BR" dirty="0"/>
              <a:t>NICKPARVAR, </a:t>
            </a:r>
            <a:r>
              <a:rPr lang="pt-BR" dirty="0" err="1"/>
              <a:t>Masoud</a:t>
            </a:r>
            <a:r>
              <a:rPr lang="pt-BR" dirty="0"/>
              <a:t>; </a:t>
            </a:r>
            <a:r>
              <a:rPr lang="pt-BR" dirty="0" err="1"/>
              <a:t>Brain</a:t>
            </a:r>
            <a:r>
              <a:rPr lang="pt-BR" dirty="0"/>
              <a:t> Tumor MRI </a:t>
            </a:r>
            <a:r>
              <a:rPr lang="pt-BR" dirty="0" err="1"/>
              <a:t>Dataset</a:t>
            </a:r>
            <a:r>
              <a:rPr lang="pt-BR" dirty="0"/>
              <a:t>, </a:t>
            </a:r>
            <a:r>
              <a:rPr lang="pt-BR" dirty="0" err="1"/>
              <a:t>Kaggle</a:t>
            </a:r>
            <a:r>
              <a:rPr lang="pt-BR" dirty="0"/>
              <a:t>, 2021. Disponível em: </a:t>
            </a:r>
            <a:r>
              <a:rPr lang="pt-BR" dirty="0">
                <a:hlinkClick r:id="rId5"/>
              </a:rPr>
              <a:t>https://www.kaggle.com/datasets/masoudnickparvar/brain-tumor-mri-dataset/data</a:t>
            </a:r>
            <a:endParaRPr lang="pt-BR" dirty="0"/>
          </a:p>
          <a:p>
            <a:endParaRPr lang="pt-BR" dirty="0"/>
          </a:p>
          <a:p>
            <a:r>
              <a:rPr lang="en-US" dirty="0"/>
              <a:t>ABD-ELLAH, Mahmoud Khaled; AWAD, Ali Ismail; KHALAF, Ashraf A. M.; HAMED, Hesham F. A. A review on brain tumor diagnosis from MRI images: practical implications, key achievements, and lessons learned. </a:t>
            </a:r>
            <a:r>
              <a:rPr lang="pt-BR" dirty="0" err="1"/>
              <a:t>Magnetic</a:t>
            </a:r>
            <a:r>
              <a:rPr lang="pt-BR" dirty="0"/>
              <a:t> </a:t>
            </a:r>
            <a:r>
              <a:rPr lang="pt-BR" dirty="0" err="1"/>
              <a:t>Resonance</a:t>
            </a:r>
            <a:r>
              <a:rPr lang="pt-BR" dirty="0"/>
              <a:t> Imaging, v. 61, p. 300-318, 2019. Disponível em: </a:t>
            </a:r>
            <a:r>
              <a:rPr lang="pt-BR" u="sng" dirty="0">
                <a:hlinkClick r:id="rId6"/>
              </a:rPr>
              <a:t>https://doi.org/10.1016/j.mri.2019.05.028</a:t>
            </a:r>
            <a:r>
              <a:rPr lang="pt-BR" dirty="0"/>
              <a:t>.</a:t>
            </a:r>
          </a:p>
          <a:p>
            <a:endParaRPr lang="pt-BR" dirty="0"/>
          </a:p>
          <a:p>
            <a:r>
              <a:rPr lang="pt-BR" dirty="0"/>
              <a:t>MAFALDO, Rodrigo; Tumor Cerebral: quais são os sintomas e as diferenças entre eles. Disponível em: </a:t>
            </a:r>
            <a:r>
              <a:rPr lang="pt-BR" u="sng" dirty="0">
                <a:hlinkClick r:id="rId7"/>
              </a:rPr>
              <a:t>https://neurocirurgiao.net.br/tumor-cerebral-quais-sao-os-sintomas-e-as-diferencas-entre-eles/</a:t>
            </a:r>
            <a:endParaRPr lang="pt-BR" dirty="0"/>
          </a:p>
          <a:p>
            <a:endParaRPr lang="pt-BR" dirty="0"/>
          </a:p>
          <a:p>
            <a:r>
              <a:rPr lang="pt-BR" i="1" dirty="0"/>
              <a:t>Link do repositório do Github:</a:t>
            </a:r>
          </a:p>
          <a:p>
            <a:r>
              <a:rPr lang="pt-BR" i="1" dirty="0"/>
              <a:t>https://github.com/jpsrodrigues30/Brain_Tumor_Predictor</a:t>
            </a:r>
          </a:p>
          <a:p>
            <a:endParaRPr lang="pt-BR" sz="2000" dirty="0"/>
          </a:p>
          <a:p>
            <a:endParaRPr lang="pt-BR" sz="2500" dirty="0"/>
          </a:p>
          <a:p>
            <a:endParaRPr lang="pt-BR" dirty="0"/>
          </a:p>
        </p:txBody>
      </p:sp>
      <p:pic>
        <p:nvPicPr>
          <p:cNvPr id="9" name="Áudio 8">
            <a:hlinkClick r:id="" action="ppaction://media"/>
            <a:extLst>
              <a:ext uri="{FF2B5EF4-FFF2-40B4-BE49-F238E27FC236}">
                <a16:creationId xmlns:a16="http://schemas.microsoft.com/office/drawing/2014/main" id="{D30D5EDD-2773-BF4D-0E21-C4A2495A9F1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6574621"/>
      </p:ext>
    </p:extLst>
  </p:cSld>
  <p:clrMapOvr>
    <a:masterClrMapping/>
  </p:clrMapOvr>
  <mc:AlternateContent xmlns:mc="http://schemas.openxmlformats.org/markup-compatibility/2006">
    <mc:Choice xmlns:p14="http://schemas.microsoft.com/office/powerpoint/2010/main" Requires="p14">
      <p:transition spd="slow" p14:dur="2000" advTm="2863"/>
    </mc:Choice>
    <mc:Fallback>
      <p:transition spd="slow" advTm="2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Espaço Reservado para Conteúdo 18" descr="Uma imagem contendo vestuário, azul, segurando, olhando&#10;&#10;O conteúdo gerado por IA pode estar incorreto.">
            <a:extLst>
              <a:ext uri="{FF2B5EF4-FFF2-40B4-BE49-F238E27FC236}">
                <a16:creationId xmlns:a16="http://schemas.microsoft.com/office/drawing/2014/main" id="{954F8B29-D9D8-143D-6406-368B4B18127B}"/>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l="21581"/>
          <a:stretch>
            <a:fillRect/>
          </a:stretch>
        </p:blipFill>
        <p:spPr>
          <a:xfrm>
            <a:off x="-121920" y="-31804"/>
            <a:ext cx="6700520" cy="6889804"/>
          </a:xfrm>
        </p:spPr>
      </p:pic>
      <p:sp>
        <p:nvSpPr>
          <p:cNvPr id="22" name="Lua 21">
            <a:extLst>
              <a:ext uri="{FF2B5EF4-FFF2-40B4-BE49-F238E27FC236}">
                <a16:creationId xmlns:a16="http://schemas.microsoft.com/office/drawing/2014/main" id="{F059C9C4-02D7-8A0F-9BF0-AC72DD58A9DB}"/>
              </a:ext>
            </a:extLst>
          </p:cNvPr>
          <p:cNvSpPr/>
          <p:nvPr/>
        </p:nvSpPr>
        <p:spPr>
          <a:xfrm rot="10800000">
            <a:off x="2621280" y="-335281"/>
            <a:ext cx="5135880" cy="7528559"/>
          </a:xfrm>
          <a:prstGeom prst="moon">
            <a:avLst>
              <a:gd name="adj" fmla="val 49796"/>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61B518C-64E9-F0E1-7811-8110617FAB2F}"/>
              </a:ext>
            </a:extLst>
          </p:cNvPr>
          <p:cNvSpPr/>
          <p:nvPr/>
        </p:nvSpPr>
        <p:spPr>
          <a:xfrm>
            <a:off x="4099560" y="-63608"/>
            <a:ext cx="8092440" cy="6200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AB8E5523-31E8-8BE7-DE1B-40EED1690C17}"/>
              </a:ext>
            </a:extLst>
          </p:cNvPr>
          <p:cNvSpPr/>
          <p:nvPr/>
        </p:nvSpPr>
        <p:spPr>
          <a:xfrm>
            <a:off x="4638802" y="5906823"/>
            <a:ext cx="7553198" cy="9829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10D8EBA4-F722-10B4-C987-523A66003E9C}"/>
              </a:ext>
            </a:extLst>
          </p:cNvPr>
          <p:cNvSpPr/>
          <p:nvPr/>
        </p:nvSpPr>
        <p:spPr>
          <a:xfrm>
            <a:off x="5287518" y="520523"/>
            <a:ext cx="6904482" cy="57851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Elipse 26">
            <a:extLst>
              <a:ext uri="{FF2B5EF4-FFF2-40B4-BE49-F238E27FC236}">
                <a16:creationId xmlns:a16="http://schemas.microsoft.com/office/drawing/2014/main" id="{4C21B062-6573-B567-720B-F8E0636DD2ED}"/>
              </a:ext>
            </a:extLst>
          </p:cNvPr>
          <p:cNvSpPr/>
          <p:nvPr/>
        </p:nvSpPr>
        <p:spPr>
          <a:xfrm>
            <a:off x="-3596640" y="-1021080"/>
            <a:ext cx="9250680" cy="8900160"/>
          </a:xfrm>
          <a:prstGeom prst="ellipse">
            <a:avLst/>
          </a:prstGeom>
          <a:noFill/>
          <a:ln w="6350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17C29DE0-7042-49BC-DFA5-453F966E7F24}"/>
              </a:ext>
            </a:extLst>
          </p:cNvPr>
          <p:cNvSpPr txBox="1"/>
          <p:nvPr/>
        </p:nvSpPr>
        <p:spPr>
          <a:xfrm>
            <a:off x="6096000" y="830751"/>
            <a:ext cx="5471160" cy="1169551"/>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O QUE SÃO TUMORES CEREBRAIS?</a:t>
            </a:r>
          </a:p>
        </p:txBody>
      </p:sp>
      <p:sp>
        <p:nvSpPr>
          <p:cNvPr id="41" name="Retângulo 40">
            <a:extLst>
              <a:ext uri="{FF2B5EF4-FFF2-40B4-BE49-F238E27FC236}">
                <a16:creationId xmlns:a16="http://schemas.microsoft.com/office/drawing/2014/main" id="{A29AF3B4-0607-7556-AB44-305540B62BE0}"/>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9B78F386-E5DB-8B67-A1A0-806CF223A450}"/>
              </a:ext>
            </a:extLst>
          </p:cNvPr>
          <p:cNvSpPr txBox="1"/>
          <p:nvPr/>
        </p:nvSpPr>
        <p:spPr>
          <a:xfrm>
            <a:off x="6096000" y="2520825"/>
            <a:ext cx="5471160" cy="3506424"/>
          </a:xfrm>
          <a:prstGeom prst="rect">
            <a:avLst/>
          </a:prstGeom>
          <a:noFill/>
        </p:spPr>
        <p:txBody>
          <a:bodyPr wrap="square" rtlCol="0">
            <a:noAutofit/>
          </a:bodyPr>
          <a:lstStyle/>
          <a:p>
            <a:pPr algn="just"/>
            <a:r>
              <a:rPr lang="pt-BR" sz="2000" dirty="0"/>
              <a:t>Tumores cerebrais são </a:t>
            </a:r>
            <a:r>
              <a:rPr lang="pt-BR" sz="2000" b="1" dirty="0"/>
              <a:t>crescimentos anormais de células </a:t>
            </a:r>
            <a:r>
              <a:rPr lang="pt-BR" sz="2000" dirty="0"/>
              <a:t>no tecido encefálico, que </a:t>
            </a:r>
            <a:r>
              <a:rPr lang="pt-BR" sz="2000" b="1" dirty="0"/>
              <a:t>comprimem</a:t>
            </a:r>
            <a:r>
              <a:rPr lang="pt-BR" sz="2000" dirty="0"/>
              <a:t> e </a:t>
            </a:r>
            <a:r>
              <a:rPr lang="pt-BR" sz="2000" b="1" dirty="0"/>
              <a:t>alteram o funcionamento normal do cérebro</a:t>
            </a:r>
            <a:r>
              <a:rPr lang="pt-BR" sz="2000" dirty="0"/>
              <a:t>.</a:t>
            </a:r>
          </a:p>
          <a:p>
            <a:pPr algn="just"/>
            <a:endParaRPr lang="pt-BR" sz="2000" dirty="0"/>
          </a:p>
          <a:p>
            <a:pPr algn="just"/>
            <a:r>
              <a:rPr lang="pt-BR" sz="2000" dirty="0"/>
              <a:t>Podem causar complicações neurológicas ao paciente, como </a:t>
            </a:r>
            <a:r>
              <a:rPr lang="pt-BR" sz="2000" b="1" dirty="0"/>
              <a:t>convulsões</a:t>
            </a:r>
            <a:r>
              <a:rPr lang="pt-BR" sz="2000" dirty="0"/>
              <a:t>, </a:t>
            </a:r>
            <a:r>
              <a:rPr lang="pt-BR" sz="2000" b="1" dirty="0"/>
              <a:t>alterações na memória,</a:t>
            </a:r>
            <a:r>
              <a:rPr lang="pt-BR" sz="2000" dirty="0"/>
              <a:t> </a:t>
            </a:r>
            <a:r>
              <a:rPr lang="pt-BR" sz="2000" b="1" dirty="0"/>
              <a:t>perda da capacidade motora </a:t>
            </a:r>
            <a:r>
              <a:rPr lang="pt-BR" sz="2000" dirty="0"/>
              <a:t>e, em casos mais graves, </a:t>
            </a:r>
            <a:r>
              <a:rPr lang="pt-BR" sz="2000" b="1" dirty="0"/>
              <a:t>interrupção da atividade cerebral</a:t>
            </a:r>
            <a:r>
              <a:rPr lang="pt-BR" sz="2000" dirty="0"/>
              <a:t>. </a:t>
            </a:r>
          </a:p>
          <a:p>
            <a:pPr algn="just"/>
            <a:endParaRPr lang="pt-BR" sz="2000" dirty="0">
              <a:latin typeface="Californian FB" panose="0207040306080B030204" pitchFamily="18" charset="0"/>
            </a:endParaRPr>
          </a:p>
        </p:txBody>
      </p:sp>
      <p:pic>
        <p:nvPicPr>
          <p:cNvPr id="18" name="Áudio 17">
            <a:hlinkClick r:id="" action="ppaction://media"/>
            <a:extLst>
              <a:ext uri="{FF2B5EF4-FFF2-40B4-BE49-F238E27FC236}">
                <a16:creationId xmlns:a16="http://schemas.microsoft.com/office/drawing/2014/main" id="{5DA38DA2-4C5E-9E19-B2F4-0970230F473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82893153"/>
      </p:ext>
    </p:extLst>
  </p:cSld>
  <p:clrMapOvr>
    <a:masterClrMapping/>
  </p:clrMapOvr>
  <mc:AlternateContent xmlns:mc="http://schemas.openxmlformats.org/markup-compatibility/2006">
    <mc:Choice xmlns:p14="http://schemas.microsoft.com/office/powerpoint/2010/main" Requires="p14">
      <p:transition spd="slow" p14:dur="2000" advTm="86522"/>
    </mc:Choice>
    <mc:Fallback>
      <p:transition spd="slow" advTm="86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ço Reservado para Conteúdo 10" descr="Uma imagem contendo no interior, mesa, quarto, pequeno&#10;&#10;O conteúdo gerado por IA pode estar incorreto.">
            <a:extLst>
              <a:ext uri="{FF2B5EF4-FFF2-40B4-BE49-F238E27FC236}">
                <a16:creationId xmlns:a16="http://schemas.microsoft.com/office/drawing/2014/main" id="{5C99B627-E053-7FD0-EBE4-7A16D599663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453638" y="476790"/>
            <a:ext cx="5506811" cy="4457187"/>
          </a:xfrm>
          <a:prstGeom prst="ellipse">
            <a:avLst/>
          </a:prstGeom>
        </p:spPr>
      </p:pic>
      <p:sp>
        <p:nvSpPr>
          <p:cNvPr id="9" name="Retângulo 8">
            <a:extLst>
              <a:ext uri="{FF2B5EF4-FFF2-40B4-BE49-F238E27FC236}">
                <a16:creationId xmlns:a16="http://schemas.microsoft.com/office/drawing/2014/main" id="{E1F60DC1-5323-F137-A216-56EE17770CF0}"/>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6B10168D-7CE8-F2D6-6DE6-68505E363038}"/>
              </a:ext>
            </a:extLst>
          </p:cNvPr>
          <p:cNvSpPr txBox="1"/>
          <p:nvPr/>
        </p:nvSpPr>
        <p:spPr>
          <a:xfrm>
            <a:off x="690834" y="476790"/>
            <a:ext cx="5559650" cy="1708160"/>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QUAL A IMPORTÂNCIA DAS RESSONÂNCIAS MAGNÉTICAS (RM)?</a:t>
            </a:r>
          </a:p>
        </p:txBody>
      </p:sp>
      <p:sp>
        <p:nvSpPr>
          <p:cNvPr id="13" name="Elipse 12">
            <a:extLst>
              <a:ext uri="{FF2B5EF4-FFF2-40B4-BE49-F238E27FC236}">
                <a16:creationId xmlns:a16="http://schemas.microsoft.com/office/drawing/2014/main" id="{6B972812-2DFA-423F-EF68-5E0B8EA07678}"/>
              </a:ext>
            </a:extLst>
          </p:cNvPr>
          <p:cNvSpPr/>
          <p:nvPr/>
        </p:nvSpPr>
        <p:spPr>
          <a:xfrm>
            <a:off x="7720314" y="5521703"/>
            <a:ext cx="9250680" cy="8900160"/>
          </a:xfrm>
          <a:prstGeom prst="ellipse">
            <a:avLst/>
          </a:prstGeom>
          <a:noFill/>
          <a:ln w="6350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E6CB8252-8CC0-B47E-A025-3006E3A02271}"/>
              </a:ext>
            </a:extLst>
          </p:cNvPr>
          <p:cNvSpPr txBox="1"/>
          <p:nvPr/>
        </p:nvSpPr>
        <p:spPr>
          <a:xfrm>
            <a:off x="690834" y="2379432"/>
            <a:ext cx="5559650" cy="3747048"/>
          </a:xfrm>
          <a:prstGeom prst="rect">
            <a:avLst/>
          </a:prstGeom>
          <a:noFill/>
        </p:spPr>
        <p:txBody>
          <a:bodyPr wrap="square" rtlCol="0">
            <a:noAutofit/>
          </a:bodyPr>
          <a:lstStyle/>
          <a:p>
            <a:r>
              <a:rPr lang="pt-BR" sz="2000" dirty="0"/>
              <a:t>Exames de ressonância magnética cerebral permite a geração de </a:t>
            </a:r>
            <a:r>
              <a:rPr lang="pt-BR" sz="2000" b="1" dirty="0"/>
              <a:t>imagens de alta resolução de estruturas encefálicas internas</a:t>
            </a:r>
            <a:r>
              <a:rPr lang="pt-BR" sz="2000" dirty="0"/>
              <a:t>.</a:t>
            </a:r>
          </a:p>
          <a:p>
            <a:endParaRPr lang="pt-BR" sz="2000" dirty="0"/>
          </a:p>
          <a:p>
            <a:endParaRPr lang="pt-BR" sz="2000" dirty="0"/>
          </a:p>
          <a:p>
            <a:pPr marL="342900" indent="-342900">
              <a:buFontTx/>
              <a:buChar char="-"/>
            </a:pPr>
            <a:r>
              <a:rPr lang="pt-BR" sz="2000" dirty="0"/>
              <a:t>Facilita a identificação de tumores ou outros problemas</a:t>
            </a:r>
          </a:p>
          <a:p>
            <a:pPr marL="342900" indent="-342900">
              <a:buFontTx/>
              <a:buChar char="-"/>
            </a:pPr>
            <a:r>
              <a:rPr lang="pt-BR" sz="2000" dirty="0"/>
              <a:t>Acelera e aumenta a qualidade do diagnóstico</a:t>
            </a:r>
          </a:p>
          <a:p>
            <a:pPr marL="342900" indent="-342900">
              <a:buFontTx/>
              <a:buChar char="-"/>
            </a:pPr>
            <a:r>
              <a:rPr lang="pt-BR" sz="2000" dirty="0"/>
              <a:t>Dispensa a necessidade inicial de procedimentos invasivos</a:t>
            </a:r>
          </a:p>
          <a:p>
            <a:pPr marL="342900" indent="-342900" algn="just">
              <a:buFontTx/>
              <a:buChar char="-"/>
            </a:pPr>
            <a:endParaRPr lang="pt-BR" sz="2000" dirty="0">
              <a:latin typeface="Californian FB" panose="0207040306080B030204" pitchFamily="18" charset="0"/>
            </a:endParaRPr>
          </a:p>
        </p:txBody>
      </p:sp>
      <p:pic>
        <p:nvPicPr>
          <p:cNvPr id="26" name="Áudio 25">
            <a:hlinkClick r:id="" action="ppaction://media"/>
            <a:extLst>
              <a:ext uri="{FF2B5EF4-FFF2-40B4-BE49-F238E27FC236}">
                <a16:creationId xmlns:a16="http://schemas.microsoft.com/office/drawing/2014/main" id="{8F007A1D-10E8-9265-B26B-F729EA5867A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6135538"/>
      </p:ext>
    </p:extLst>
  </p:cSld>
  <p:clrMapOvr>
    <a:masterClrMapping/>
  </p:clrMapOvr>
  <mc:AlternateContent xmlns:mc="http://schemas.openxmlformats.org/markup-compatibility/2006">
    <mc:Choice xmlns:p14="http://schemas.microsoft.com/office/powerpoint/2010/main" Requires="p14">
      <p:transition spd="slow" p14:dur="2000" advTm="61515"/>
    </mc:Choice>
    <mc:Fallback>
      <p:transition spd="slow" advTm="61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9A6EE-BF1F-86BD-9709-4A34AEB2B2E5}"/>
              </a:ext>
            </a:extLst>
          </p:cNvPr>
          <p:cNvSpPr>
            <a:spLocks noGrp="1"/>
          </p:cNvSpPr>
          <p:nvPr>
            <p:ph type="title"/>
          </p:nvPr>
        </p:nvSpPr>
        <p:spPr/>
        <p:txBody>
          <a:bodyPr/>
          <a:lstStyle/>
          <a:p>
            <a:r>
              <a:rPr lang="pt-BR" dirty="0"/>
              <a:t>‘</a:t>
            </a:r>
          </a:p>
        </p:txBody>
      </p:sp>
      <p:sp>
        <p:nvSpPr>
          <p:cNvPr id="11" name="CaixaDeTexto 10">
            <a:extLst>
              <a:ext uri="{FF2B5EF4-FFF2-40B4-BE49-F238E27FC236}">
                <a16:creationId xmlns:a16="http://schemas.microsoft.com/office/drawing/2014/main" id="{C58B82A3-5920-E2F9-F16C-58AFE2566D3C}"/>
              </a:ext>
            </a:extLst>
          </p:cNvPr>
          <p:cNvSpPr txBox="1"/>
          <p:nvPr/>
        </p:nvSpPr>
        <p:spPr>
          <a:xfrm>
            <a:off x="1023597" y="3321734"/>
            <a:ext cx="10144806" cy="1303579"/>
          </a:xfrm>
          <a:prstGeom prst="rect">
            <a:avLst/>
          </a:prstGeom>
          <a:noFill/>
        </p:spPr>
        <p:txBody>
          <a:bodyPr wrap="square" rtlCol="0">
            <a:noAutofit/>
          </a:bodyPr>
          <a:lstStyle/>
          <a:p>
            <a:pPr algn="ctr"/>
            <a:r>
              <a:rPr lang="pt-BR" sz="2500" b="1" dirty="0">
                <a:latin typeface="Californian FB" panose="0207040306080B030204" pitchFamily="18" charset="0"/>
              </a:rPr>
              <a:t>Desenvolvimento de uma aplicação de Inteligência Artificial, utilizando </a:t>
            </a:r>
            <a:r>
              <a:rPr lang="pt-BR" sz="2500" b="1" i="1" dirty="0" err="1">
                <a:latin typeface="Californian FB" panose="0207040306080B030204" pitchFamily="18" charset="0"/>
              </a:rPr>
              <a:t>deep</a:t>
            </a:r>
            <a:r>
              <a:rPr lang="pt-BR" sz="2500" b="1" i="1" dirty="0">
                <a:latin typeface="Californian FB" panose="0207040306080B030204" pitchFamily="18" charset="0"/>
              </a:rPr>
              <a:t>-learning </a:t>
            </a:r>
            <a:r>
              <a:rPr lang="pt-BR" sz="2500" b="1" dirty="0">
                <a:latin typeface="Californian FB" panose="0207040306080B030204" pitchFamily="18" charset="0"/>
              </a:rPr>
              <a:t>e Visão Computacional, capaz de receber imagens de ressonância magnética cerebral e classificá-las em quatro categorias</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pic>
        <p:nvPicPr>
          <p:cNvPr id="22" name="Imagem 21" descr="Uma imagem contendo espelho, mesa, tigela, frutas&#10;&#10;O conteúdo gerado por IA pode estar incorreto.">
            <a:extLst>
              <a:ext uri="{FF2B5EF4-FFF2-40B4-BE49-F238E27FC236}">
                <a16:creationId xmlns:a16="http://schemas.microsoft.com/office/drawing/2014/main" id="{A6F6C59C-4676-4671-DDB4-E9674673154E}"/>
              </a:ext>
            </a:extLst>
          </p:cNvPr>
          <p:cNvPicPr>
            <a:picLocks noChangeAspect="1"/>
          </p:cNvPicPr>
          <p:nvPr/>
        </p:nvPicPr>
        <p:blipFill>
          <a:blip r:embed="rId5">
            <a:extLst>
              <a:ext uri="{28A0092B-C50C-407E-A947-70E740481C1C}">
                <a14:useLocalDpi xmlns:a14="http://schemas.microsoft.com/office/drawing/2010/main" val="0"/>
              </a:ext>
            </a:extLst>
          </a:blip>
          <a:srcRect l="3306" t="-2131" r="756" b="2131"/>
          <a:stretch>
            <a:fillRect/>
          </a:stretch>
        </p:blipFill>
        <p:spPr>
          <a:xfrm>
            <a:off x="9052530" y="4749963"/>
            <a:ext cx="1198263" cy="1303579"/>
          </a:xfrm>
          <a:prstGeom prst="ellipse">
            <a:avLst/>
          </a:prstGeom>
        </p:spPr>
      </p:pic>
      <p:pic>
        <p:nvPicPr>
          <p:cNvPr id="26" name="Imagem 25" descr="Foto em preto e branco de reflexo de espelho&#10;&#10;O conteúdo gerado por IA pode estar incorreto.">
            <a:extLst>
              <a:ext uri="{FF2B5EF4-FFF2-40B4-BE49-F238E27FC236}">
                <a16:creationId xmlns:a16="http://schemas.microsoft.com/office/drawing/2014/main" id="{60528655-C71C-E5DA-3EEC-D492DBC273A7}"/>
              </a:ext>
            </a:extLst>
          </p:cNvPr>
          <p:cNvPicPr>
            <a:picLocks noChangeAspect="1"/>
          </p:cNvPicPr>
          <p:nvPr/>
        </p:nvPicPr>
        <p:blipFill>
          <a:blip r:embed="rId6">
            <a:extLst>
              <a:ext uri="{28A0092B-C50C-407E-A947-70E740481C1C}">
                <a14:useLocalDpi xmlns:a14="http://schemas.microsoft.com/office/drawing/2010/main" val="0"/>
              </a:ext>
            </a:extLst>
          </a:blip>
          <a:srcRect t="1293"/>
          <a:stretch>
            <a:fillRect/>
          </a:stretch>
        </p:blipFill>
        <p:spPr>
          <a:xfrm>
            <a:off x="6898254" y="4748261"/>
            <a:ext cx="1198263" cy="1303579"/>
          </a:xfrm>
          <a:prstGeom prst="ellipse">
            <a:avLst/>
          </a:prstGeom>
        </p:spPr>
      </p:pic>
      <p:pic>
        <p:nvPicPr>
          <p:cNvPr id="28" name="Imagem 27" descr="Raquete de tênis&#10;&#10;O conteúdo gerado por IA pode estar incorreto.">
            <a:extLst>
              <a:ext uri="{FF2B5EF4-FFF2-40B4-BE49-F238E27FC236}">
                <a16:creationId xmlns:a16="http://schemas.microsoft.com/office/drawing/2014/main" id="{997BFB46-B365-DAB9-3989-C2ECA11A980D}"/>
              </a:ext>
            </a:extLst>
          </p:cNvPr>
          <p:cNvPicPr>
            <a:picLocks noChangeAspect="1"/>
          </p:cNvPicPr>
          <p:nvPr/>
        </p:nvPicPr>
        <p:blipFill>
          <a:blip r:embed="rId7">
            <a:extLst>
              <a:ext uri="{28A0092B-C50C-407E-A947-70E740481C1C}">
                <a14:useLocalDpi xmlns:a14="http://schemas.microsoft.com/office/drawing/2010/main" val="0"/>
              </a:ext>
            </a:extLst>
          </a:blip>
          <a:srcRect l="15014" t="7681" r="14455" b="10654"/>
          <a:stretch>
            <a:fillRect/>
          </a:stretch>
        </p:blipFill>
        <p:spPr>
          <a:xfrm>
            <a:off x="4531639" y="4749963"/>
            <a:ext cx="1198263" cy="1303579"/>
          </a:xfrm>
          <a:prstGeom prst="ellipse">
            <a:avLst/>
          </a:prstGeom>
        </p:spPr>
      </p:pic>
      <p:pic>
        <p:nvPicPr>
          <p:cNvPr id="30" name="Imagem 29" descr="Reflexo de espelho&#10;&#10;O conteúdo gerado por IA pode estar incorreto.">
            <a:extLst>
              <a:ext uri="{FF2B5EF4-FFF2-40B4-BE49-F238E27FC236}">
                <a16:creationId xmlns:a16="http://schemas.microsoft.com/office/drawing/2014/main" id="{682D0690-1EA2-B10D-C07D-5761DB333875}"/>
              </a:ext>
            </a:extLst>
          </p:cNvPr>
          <p:cNvPicPr>
            <a:picLocks noChangeAspect="1"/>
          </p:cNvPicPr>
          <p:nvPr/>
        </p:nvPicPr>
        <p:blipFill>
          <a:blip r:embed="rId8">
            <a:extLst>
              <a:ext uri="{28A0092B-C50C-407E-A947-70E740481C1C}">
                <a14:useLocalDpi xmlns:a14="http://schemas.microsoft.com/office/drawing/2010/main" val="0"/>
              </a:ext>
            </a:extLst>
          </a:blip>
          <a:srcRect l="4457" t="9884" r="7443"/>
          <a:stretch>
            <a:fillRect/>
          </a:stretch>
        </p:blipFill>
        <p:spPr>
          <a:xfrm>
            <a:off x="2165025" y="4749964"/>
            <a:ext cx="1198262" cy="1303579"/>
          </a:xfrm>
          <a:prstGeom prst="ellipse">
            <a:avLst/>
          </a:prstGeom>
        </p:spPr>
      </p:pic>
      <p:sp>
        <p:nvSpPr>
          <p:cNvPr id="31" name="CaixaDeTexto 30">
            <a:extLst>
              <a:ext uri="{FF2B5EF4-FFF2-40B4-BE49-F238E27FC236}">
                <a16:creationId xmlns:a16="http://schemas.microsoft.com/office/drawing/2014/main" id="{72B56F54-5D1E-2258-D1E5-22EF195C4934}"/>
              </a:ext>
            </a:extLst>
          </p:cNvPr>
          <p:cNvSpPr txBox="1"/>
          <p:nvPr/>
        </p:nvSpPr>
        <p:spPr>
          <a:xfrm>
            <a:off x="8860288" y="6136091"/>
            <a:ext cx="1582748" cy="515770"/>
          </a:xfrm>
          <a:prstGeom prst="rect">
            <a:avLst/>
          </a:prstGeom>
          <a:noFill/>
        </p:spPr>
        <p:txBody>
          <a:bodyPr wrap="square" rtlCol="0">
            <a:noAutofit/>
          </a:bodyPr>
          <a:lstStyle/>
          <a:p>
            <a:pPr algn="ctr"/>
            <a:r>
              <a:rPr lang="pt-BR" sz="2500" b="1" dirty="0">
                <a:latin typeface="Californian FB" panose="0207040306080B030204" pitchFamily="18" charset="0"/>
              </a:rPr>
              <a:t>Pituitário</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3" name="CaixaDeTexto 32">
            <a:extLst>
              <a:ext uri="{FF2B5EF4-FFF2-40B4-BE49-F238E27FC236}">
                <a16:creationId xmlns:a16="http://schemas.microsoft.com/office/drawing/2014/main" id="{313A701C-2662-1FE2-74D2-AAD93519549E}"/>
              </a:ext>
            </a:extLst>
          </p:cNvPr>
          <p:cNvSpPr txBox="1"/>
          <p:nvPr/>
        </p:nvSpPr>
        <p:spPr>
          <a:xfrm>
            <a:off x="6493673" y="6103410"/>
            <a:ext cx="2007426" cy="515770"/>
          </a:xfrm>
          <a:prstGeom prst="rect">
            <a:avLst/>
          </a:prstGeom>
          <a:noFill/>
        </p:spPr>
        <p:txBody>
          <a:bodyPr wrap="square" rtlCol="0">
            <a:noAutofit/>
          </a:bodyPr>
          <a:lstStyle/>
          <a:p>
            <a:pPr algn="ctr"/>
            <a:r>
              <a:rPr lang="pt-BR" sz="2500" b="1" dirty="0" err="1">
                <a:latin typeface="Californian FB" panose="0207040306080B030204" pitchFamily="18" charset="0"/>
              </a:rPr>
              <a:t>Meningioma</a:t>
            </a:r>
            <a:endParaRPr lang="pt-BR" sz="2500" b="1" dirty="0">
              <a:latin typeface="Californian FB" panose="0207040306080B030204" pitchFamily="18" charset="0"/>
            </a:endParaRP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4" name="CaixaDeTexto 33">
            <a:extLst>
              <a:ext uri="{FF2B5EF4-FFF2-40B4-BE49-F238E27FC236}">
                <a16:creationId xmlns:a16="http://schemas.microsoft.com/office/drawing/2014/main" id="{B9082C73-2BA4-ED8C-98C6-982F21C0034F}"/>
              </a:ext>
            </a:extLst>
          </p:cNvPr>
          <p:cNvSpPr txBox="1"/>
          <p:nvPr/>
        </p:nvSpPr>
        <p:spPr>
          <a:xfrm>
            <a:off x="4127058" y="6137382"/>
            <a:ext cx="2007426" cy="515770"/>
          </a:xfrm>
          <a:prstGeom prst="rect">
            <a:avLst/>
          </a:prstGeom>
          <a:noFill/>
        </p:spPr>
        <p:txBody>
          <a:bodyPr wrap="square" rtlCol="0">
            <a:noAutofit/>
          </a:bodyPr>
          <a:lstStyle/>
          <a:p>
            <a:pPr algn="ctr"/>
            <a:r>
              <a:rPr lang="pt-BR" sz="2500" b="1" dirty="0">
                <a:latin typeface="Californian FB" panose="0207040306080B030204" pitchFamily="18" charset="0"/>
              </a:rPr>
              <a:t>Glioma</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5" name="CaixaDeTexto 34">
            <a:extLst>
              <a:ext uri="{FF2B5EF4-FFF2-40B4-BE49-F238E27FC236}">
                <a16:creationId xmlns:a16="http://schemas.microsoft.com/office/drawing/2014/main" id="{6BE10822-65F9-B0BD-8B09-67B2F0025C47}"/>
              </a:ext>
            </a:extLst>
          </p:cNvPr>
          <p:cNvSpPr txBox="1"/>
          <p:nvPr/>
        </p:nvSpPr>
        <p:spPr>
          <a:xfrm>
            <a:off x="1760443" y="6137382"/>
            <a:ext cx="2007426" cy="515770"/>
          </a:xfrm>
          <a:prstGeom prst="rect">
            <a:avLst/>
          </a:prstGeom>
          <a:noFill/>
        </p:spPr>
        <p:txBody>
          <a:bodyPr wrap="square" rtlCol="0">
            <a:noAutofit/>
          </a:bodyPr>
          <a:lstStyle/>
          <a:p>
            <a:pPr algn="ctr"/>
            <a:r>
              <a:rPr lang="pt-BR" sz="2500" b="1" dirty="0">
                <a:latin typeface="Californian FB" panose="0207040306080B030204" pitchFamily="18" charset="0"/>
              </a:rPr>
              <a:t>Saudável</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7" name="Retângulo 36">
            <a:extLst>
              <a:ext uri="{FF2B5EF4-FFF2-40B4-BE49-F238E27FC236}">
                <a16:creationId xmlns:a16="http://schemas.microsoft.com/office/drawing/2014/main" id="{A0D9148F-4108-8FC0-5DA9-13D5DF64DA22}"/>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0EBED552-B85C-14F2-C0C8-DEFA653B5336}"/>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BAF73B6-85EF-6227-361A-4AA87858307B}"/>
              </a:ext>
            </a:extLst>
          </p:cNvPr>
          <p:cNvSpPr/>
          <p:nvPr/>
        </p:nvSpPr>
        <p:spPr>
          <a:xfrm rot="2166969">
            <a:off x="197245" y="1532260"/>
            <a:ext cx="362124" cy="88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92105638-32FE-D636-50CC-15C9C9E0B201}"/>
              </a:ext>
            </a:extLst>
          </p:cNvPr>
          <p:cNvSpPr/>
          <p:nvPr/>
        </p:nvSpPr>
        <p:spPr>
          <a:xfrm rot="19401592">
            <a:off x="11607077" y="1582023"/>
            <a:ext cx="362124" cy="88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Elipse 46">
            <a:extLst>
              <a:ext uri="{FF2B5EF4-FFF2-40B4-BE49-F238E27FC236}">
                <a16:creationId xmlns:a16="http://schemas.microsoft.com/office/drawing/2014/main" id="{FC8333A2-08F5-D197-4D4C-2B27BCB0E0DB}"/>
              </a:ext>
            </a:extLst>
          </p:cNvPr>
          <p:cNvSpPr/>
          <p:nvPr/>
        </p:nvSpPr>
        <p:spPr>
          <a:xfrm>
            <a:off x="-822960" y="-3147219"/>
            <a:ext cx="13853160" cy="629443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2060"/>
              </a:solidFill>
            </a:endParaRPr>
          </a:p>
        </p:txBody>
      </p:sp>
      <p:sp>
        <p:nvSpPr>
          <p:cNvPr id="48" name="Elipse 47">
            <a:extLst>
              <a:ext uri="{FF2B5EF4-FFF2-40B4-BE49-F238E27FC236}">
                <a16:creationId xmlns:a16="http://schemas.microsoft.com/office/drawing/2014/main" id="{34C637AC-7446-8C14-D3E8-CD4E8CD16FF2}"/>
              </a:ext>
            </a:extLst>
          </p:cNvPr>
          <p:cNvSpPr/>
          <p:nvPr/>
        </p:nvSpPr>
        <p:spPr>
          <a:xfrm>
            <a:off x="-617220" y="-2971800"/>
            <a:ext cx="13464540" cy="597407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EE89BE2F-1E8F-43B2-4553-D1520793D388}"/>
              </a:ext>
            </a:extLst>
          </p:cNvPr>
          <p:cNvSpPr txBox="1"/>
          <p:nvPr/>
        </p:nvSpPr>
        <p:spPr>
          <a:xfrm>
            <a:off x="19050" y="1510154"/>
            <a:ext cx="12192000" cy="630942"/>
          </a:xfrm>
          <a:prstGeom prst="rect">
            <a:avLst/>
          </a:prstGeom>
          <a:noFill/>
        </p:spPr>
        <p:txBody>
          <a:bodyPr wrap="square" rtlCol="0">
            <a:spAutoFit/>
          </a:bodyPr>
          <a:lstStyle/>
          <a:p>
            <a:pPr algn="ctr"/>
            <a:r>
              <a:rPr lang="pt-BR" sz="3500" b="1" dirty="0">
                <a:solidFill>
                  <a:schemeClr val="bg1"/>
                </a:solidFill>
                <a:latin typeface="Californian FB" panose="0207040306080B030204" pitchFamily="18" charset="0"/>
              </a:rPr>
              <a:t>O QUE ESSE ESTUDO PROPÕE</a:t>
            </a:r>
          </a:p>
        </p:txBody>
      </p:sp>
      <p:pic>
        <p:nvPicPr>
          <p:cNvPr id="24" name="Áudio 23">
            <a:hlinkClick r:id="" action="ppaction://media"/>
            <a:extLst>
              <a:ext uri="{FF2B5EF4-FFF2-40B4-BE49-F238E27FC236}">
                <a16:creationId xmlns:a16="http://schemas.microsoft.com/office/drawing/2014/main" id="{E6D2C1BB-FB4E-6817-4DD5-7B6C85C63C1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8232328"/>
      </p:ext>
    </p:extLst>
  </p:cSld>
  <p:clrMapOvr>
    <a:masterClrMapping/>
  </p:clrMapOvr>
  <mc:AlternateContent xmlns:mc="http://schemas.openxmlformats.org/markup-compatibility/2006">
    <mc:Choice xmlns:p14="http://schemas.microsoft.com/office/powerpoint/2010/main" Requires="p14">
      <p:transition spd="slow" p14:dur="2000" advTm="62521"/>
    </mc:Choice>
    <mc:Fallback>
      <p:transition spd="slow" advTm="62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4482EAF2-91E1-89E9-7C3F-34AD5A0C615B}"/>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7" name="CaixaDeTexto 6">
            <a:extLst>
              <a:ext uri="{FF2B5EF4-FFF2-40B4-BE49-F238E27FC236}">
                <a16:creationId xmlns:a16="http://schemas.microsoft.com/office/drawing/2014/main" id="{A575EAD9-A17B-F529-3571-CDF4A9AD0FAA}"/>
              </a:ext>
            </a:extLst>
          </p:cNvPr>
          <p:cNvSpPr txBox="1"/>
          <p:nvPr/>
        </p:nvSpPr>
        <p:spPr>
          <a:xfrm>
            <a:off x="487680" y="305350"/>
            <a:ext cx="5608320" cy="630942"/>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METODOLOGIA</a:t>
            </a:r>
          </a:p>
        </p:txBody>
      </p:sp>
      <p:pic>
        <p:nvPicPr>
          <p:cNvPr id="16" name="Imagem 15" descr="Mapa&#10;&#10;O conteúdo gerado por IA pode estar incorreto.">
            <a:extLst>
              <a:ext uri="{FF2B5EF4-FFF2-40B4-BE49-F238E27FC236}">
                <a16:creationId xmlns:a16="http://schemas.microsoft.com/office/drawing/2014/main" id="{F74C43E9-705B-3FFA-FE27-CA4CB6AA1221}"/>
              </a:ext>
            </a:extLst>
          </p:cNvPr>
          <p:cNvPicPr>
            <a:picLocks noChangeAspect="1"/>
          </p:cNvPicPr>
          <p:nvPr/>
        </p:nvPicPr>
        <p:blipFill>
          <a:blip r:embed="rId5">
            <a:extLst>
              <a:ext uri="{28A0092B-C50C-407E-A947-70E740481C1C}">
                <a14:useLocalDpi xmlns:a14="http://schemas.microsoft.com/office/drawing/2010/main" val="0"/>
              </a:ext>
            </a:extLst>
          </a:blip>
          <a:srcRect l="6672" t="-67745" r="-66529" b="5197"/>
          <a:stretch>
            <a:fillRect/>
          </a:stretch>
        </p:blipFill>
        <p:spPr>
          <a:xfrm>
            <a:off x="6235800" y="-3206802"/>
            <a:ext cx="10375801" cy="7400933"/>
          </a:xfrm>
          <a:prstGeom prst="flowChartConnector">
            <a:avLst/>
          </a:prstGeom>
        </p:spPr>
      </p:pic>
      <p:sp>
        <p:nvSpPr>
          <p:cNvPr id="21" name="Elipse 20">
            <a:extLst>
              <a:ext uri="{FF2B5EF4-FFF2-40B4-BE49-F238E27FC236}">
                <a16:creationId xmlns:a16="http://schemas.microsoft.com/office/drawing/2014/main" id="{B19D9A30-84AA-08F2-5160-2266536D78ED}"/>
              </a:ext>
            </a:extLst>
          </p:cNvPr>
          <p:cNvSpPr/>
          <p:nvPr/>
        </p:nvSpPr>
        <p:spPr>
          <a:xfrm>
            <a:off x="6235799" y="-2766060"/>
            <a:ext cx="10375801" cy="6953412"/>
          </a:xfrm>
          <a:prstGeom prst="ellipse">
            <a:avLst/>
          </a:prstGeom>
          <a:gradFill>
            <a:gsLst>
              <a:gs pos="60000">
                <a:schemeClr val="accent1">
                  <a:alpha val="1000"/>
                  <a:lumMod val="100000"/>
                </a:schemeClr>
              </a:gs>
              <a:gs pos="90000">
                <a:srgbClr val="002060"/>
              </a:gs>
            </a:gsLst>
            <a:lin ang="8100000" scaled="1"/>
          </a:gradFill>
          <a:ln w="1905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6" name="Imagem 45" descr="Uma imagem contendo Logotipo&#10;&#10;O conteúdo gerado por IA pode estar incorreto.">
            <a:extLst>
              <a:ext uri="{FF2B5EF4-FFF2-40B4-BE49-F238E27FC236}">
                <a16:creationId xmlns:a16="http://schemas.microsoft.com/office/drawing/2014/main" id="{97D6B361-5F24-6BD3-7F81-FEBD2E0C8DB8}"/>
              </a:ext>
            </a:extLst>
          </p:cNvPr>
          <p:cNvPicPr>
            <a:picLocks noChangeAspect="1"/>
          </p:cNvPicPr>
          <p:nvPr/>
        </p:nvPicPr>
        <p:blipFill>
          <a:blip r:embed="rId6">
            <a:extLst>
              <a:ext uri="{28A0092B-C50C-407E-A947-70E740481C1C}">
                <a14:useLocalDpi xmlns:a14="http://schemas.microsoft.com/office/drawing/2010/main" val="0"/>
              </a:ext>
            </a:extLst>
          </a:blip>
          <a:srcRect l="29412" r="34920"/>
          <a:stretch>
            <a:fillRect/>
          </a:stretch>
        </p:blipFill>
        <p:spPr>
          <a:xfrm>
            <a:off x="935307" y="1425700"/>
            <a:ext cx="965609" cy="888931"/>
          </a:xfrm>
          <a:prstGeom prst="ellipse">
            <a:avLst/>
          </a:prstGeom>
          <a:ln w="19050">
            <a:solidFill>
              <a:srgbClr val="002060"/>
            </a:solidFill>
          </a:ln>
        </p:spPr>
      </p:pic>
      <p:sp>
        <p:nvSpPr>
          <p:cNvPr id="47" name="CaixaDeTexto 46">
            <a:extLst>
              <a:ext uri="{FF2B5EF4-FFF2-40B4-BE49-F238E27FC236}">
                <a16:creationId xmlns:a16="http://schemas.microsoft.com/office/drawing/2014/main" id="{F33210C4-77C2-398F-6E75-B87D26A6D9F8}"/>
              </a:ext>
            </a:extLst>
          </p:cNvPr>
          <p:cNvSpPr txBox="1"/>
          <p:nvPr/>
        </p:nvSpPr>
        <p:spPr>
          <a:xfrm>
            <a:off x="2067482" y="1685499"/>
            <a:ext cx="3151542" cy="400110"/>
          </a:xfrm>
          <a:prstGeom prst="rect">
            <a:avLst/>
          </a:prstGeom>
          <a:noFill/>
        </p:spPr>
        <p:txBody>
          <a:bodyPr wrap="square" rtlCol="0">
            <a:spAutoFit/>
          </a:bodyPr>
          <a:lstStyle/>
          <a:p>
            <a:pPr algn="ctr"/>
            <a:r>
              <a:rPr lang="pt-BR" sz="2000" b="1" dirty="0"/>
              <a:t>Coleta dos dados</a:t>
            </a:r>
          </a:p>
        </p:txBody>
      </p:sp>
      <p:pic>
        <p:nvPicPr>
          <p:cNvPr id="48" name="Imagem 47">
            <a:extLst>
              <a:ext uri="{FF2B5EF4-FFF2-40B4-BE49-F238E27FC236}">
                <a16:creationId xmlns:a16="http://schemas.microsoft.com/office/drawing/2014/main" id="{A68D3D8E-35A0-D445-DBBF-F53626B3A268}"/>
              </a:ext>
            </a:extLst>
          </p:cNvPr>
          <p:cNvPicPr>
            <a:picLocks noChangeAspect="1"/>
          </p:cNvPicPr>
          <p:nvPr/>
        </p:nvPicPr>
        <p:blipFill>
          <a:blip r:embed="rId7"/>
          <a:stretch>
            <a:fillRect/>
          </a:stretch>
        </p:blipFill>
        <p:spPr>
          <a:xfrm>
            <a:off x="929485" y="2439153"/>
            <a:ext cx="971431" cy="894292"/>
          </a:xfrm>
          <a:prstGeom prst="ellipse">
            <a:avLst/>
          </a:prstGeom>
        </p:spPr>
      </p:pic>
      <p:sp>
        <p:nvSpPr>
          <p:cNvPr id="49" name="CaixaDeTexto 48">
            <a:extLst>
              <a:ext uri="{FF2B5EF4-FFF2-40B4-BE49-F238E27FC236}">
                <a16:creationId xmlns:a16="http://schemas.microsoft.com/office/drawing/2014/main" id="{13CD0E77-E315-4C14-7C64-0CD1FB546562}"/>
              </a:ext>
            </a:extLst>
          </p:cNvPr>
          <p:cNvSpPr txBox="1"/>
          <p:nvPr/>
        </p:nvSpPr>
        <p:spPr>
          <a:xfrm>
            <a:off x="2079784" y="2573729"/>
            <a:ext cx="3151542" cy="707886"/>
          </a:xfrm>
          <a:prstGeom prst="rect">
            <a:avLst/>
          </a:prstGeom>
          <a:noFill/>
        </p:spPr>
        <p:txBody>
          <a:bodyPr wrap="square" rtlCol="0">
            <a:spAutoFit/>
          </a:bodyPr>
          <a:lstStyle/>
          <a:p>
            <a:pPr algn="ctr"/>
            <a:r>
              <a:rPr lang="pt-BR" sz="2000" b="1" dirty="0"/>
              <a:t>Pré-processamento das dados</a:t>
            </a:r>
          </a:p>
        </p:txBody>
      </p:sp>
      <p:sp>
        <p:nvSpPr>
          <p:cNvPr id="50" name="Elipse 49">
            <a:extLst>
              <a:ext uri="{FF2B5EF4-FFF2-40B4-BE49-F238E27FC236}">
                <a16:creationId xmlns:a16="http://schemas.microsoft.com/office/drawing/2014/main" id="{7F41441D-65DB-EDFF-1369-A279ACB5B9B9}"/>
              </a:ext>
            </a:extLst>
          </p:cNvPr>
          <p:cNvSpPr/>
          <p:nvPr/>
        </p:nvSpPr>
        <p:spPr>
          <a:xfrm>
            <a:off x="893399" y="3463991"/>
            <a:ext cx="1054619" cy="905805"/>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Imagem 50" descr="Ícone&#10;&#10;O conteúdo gerado por IA pode estar incorreto.">
            <a:extLst>
              <a:ext uri="{FF2B5EF4-FFF2-40B4-BE49-F238E27FC236}">
                <a16:creationId xmlns:a16="http://schemas.microsoft.com/office/drawing/2014/main" id="{34E6BCE7-487C-8B97-EBB0-9F7F2181A4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027" y="3567411"/>
            <a:ext cx="764346" cy="698964"/>
          </a:xfrm>
          <a:prstGeom prst="rect">
            <a:avLst/>
          </a:prstGeom>
        </p:spPr>
      </p:pic>
      <p:sp>
        <p:nvSpPr>
          <p:cNvPr id="52" name="CaixaDeTexto 51">
            <a:extLst>
              <a:ext uri="{FF2B5EF4-FFF2-40B4-BE49-F238E27FC236}">
                <a16:creationId xmlns:a16="http://schemas.microsoft.com/office/drawing/2014/main" id="{36923E70-FAB9-9900-8E42-D18C6ACCC3AF}"/>
              </a:ext>
            </a:extLst>
          </p:cNvPr>
          <p:cNvSpPr txBox="1"/>
          <p:nvPr/>
        </p:nvSpPr>
        <p:spPr>
          <a:xfrm>
            <a:off x="2079784" y="3732227"/>
            <a:ext cx="3151542" cy="400110"/>
          </a:xfrm>
          <a:prstGeom prst="rect">
            <a:avLst/>
          </a:prstGeom>
          <a:noFill/>
        </p:spPr>
        <p:txBody>
          <a:bodyPr wrap="square" rtlCol="0">
            <a:spAutoFit/>
          </a:bodyPr>
          <a:lstStyle/>
          <a:p>
            <a:pPr algn="ctr"/>
            <a:r>
              <a:rPr lang="pt-BR" sz="2000" b="1" dirty="0"/>
              <a:t>Treinamento do modelo</a:t>
            </a:r>
          </a:p>
        </p:txBody>
      </p:sp>
      <p:sp>
        <p:nvSpPr>
          <p:cNvPr id="53" name="Elipse 52">
            <a:extLst>
              <a:ext uri="{FF2B5EF4-FFF2-40B4-BE49-F238E27FC236}">
                <a16:creationId xmlns:a16="http://schemas.microsoft.com/office/drawing/2014/main" id="{EDC24974-A2C8-1A2E-0D52-BE93635A5F47}"/>
              </a:ext>
            </a:extLst>
          </p:cNvPr>
          <p:cNvSpPr/>
          <p:nvPr/>
        </p:nvSpPr>
        <p:spPr>
          <a:xfrm>
            <a:off x="893399" y="4500342"/>
            <a:ext cx="1062829" cy="911829"/>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4" name="Imagem 53" descr="Ícone&#10;&#10;O conteúdo gerado por IA pode estar incorreto.">
            <a:extLst>
              <a:ext uri="{FF2B5EF4-FFF2-40B4-BE49-F238E27FC236}">
                <a16:creationId xmlns:a16="http://schemas.microsoft.com/office/drawing/2014/main" id="{900D4486-C22D-356B-2198-56460C556F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6425" y="4602493"/>
            <a:ext cx="717549" cy="707525"/>
          </a:xfrm>
          <a:prstGeom prst="rect">
            <a:avLst/>
          </a:prstGeom>
        </p:spPr>
      </p:pic>
      <p:sp>
        <p:nvSpPr>
          <p:cNvPr id="55" name="CaixaDeTexto 54">
            <a:extLst>
              <a:ext uri="{FF2B5EF4-FFF2-40B4-BE49-F238E27FC236}">
                <a16:creationId xmlns:a16="http://schemas.microsoft.com/office/drawing/2014/main" id="{23D2DF4E-0046-A6F8-03CA-0F681D945EF7}"/>
              </a:ext>
            </a:extLst>
          </p:cNvPr>
          <p:cNvSpPr txBox="1"/>
          <p:nvPr/>
        </p:nvSpPr>
        <p:spPr>
          <a:xfrm>
            <a:off x="2079784" y="4633089"/>
            <a:ext cx="3151542" cy="707886"/>
          </a:xfrm>
          <a:prstGeom prst="rect">
            <a:avLst/>
          </a:prstGeom>
          <a:noFill/>
        </p:spPr>
        <p:txBody>
          <a:bodyPr wrap="square" rtlCol="0">
            <a:spAutoFit/>
          </a:bodyPr>
          <a:lstStyle/>
          <a:p>
            <a:pPr algn="ctr"/>
            <a:r>
              <a:rPr lang="pt-BR" sz="2000" b="1" dirty="0"/>
              <a:t>Métricas de avaliação do desempenho</a:t>
            </a:r>
          </a:p>
        </p:txBody>
      </p:sp>
      <p:sp>
        <p:nvSpPr>
          <p:cNvPr id="56" name="Elipse 55">
            <a:extLst>
              <a:ext uri="{FF2B5EF4-FFF2-40B4-BE49-F238E27FC236}">
                <a16:creationId xmlns:a16="http://schemas.microsoft.com/office/drawing/2014/main" id="{B8B29DFD-FA69-2C74-11E5-EF1588FC0FB7}"/>
              </a:ext>
            </a:extLst>
          </p:cNvPr>
          <p:cNvSpPr/>
          <p:nvPr/>
        </p:nvSpPr>
        <p:spPr>
          <a:xfrm>
            <a:off x="893399" y="5535669"/>
            <a:ext cx="1062829" cy="971881"/>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7" name="Imagem 56" descr="Forma&#10;&#10;O conteúdo gerado por IA pode estar incorreto.">
            <a:extLst>
              <a:ext uri="{FF2B5EF4-FFF2-40B4-BE49-F238E27FC236}">
                <a16:creationId xmlns:a16="http://schemas.microsoft.com/office/drawing/2014/main" id="{29013A7C-A4A2-706C-AE40-E5998714F0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6649" y="5737115"/>
            <a:ext cx="596328" cy="568988"/>
          </a:xfrm>
          <a:prstGeom prst="rect">
            <a:avLst/>
          </a:prstGeom>
        </p:spPr>
      </p:pic>
      <p:sp>
        <p:nvSpPr>
          <p:cNvPr id="58" name="CaixaDeTexto 57">
            <a:extLst>
              <a:ext uri="{FF2B5EF4-FFF2-40B4-BE49-F238E27FC236}">
                <a16:creationId xmlns:a16="http://schemas.microsoft.com/office/drawing/2014/main" id="{552E5380-0CE1-502D-3020-BDE50C7BF7E7}"/>
              </a:ext>
            </a:extLst>
          </p:cNvPr>
          <p:cNvSpPr txBox="1"/>
          <p:nvPr/>
        </p:nvSpPr>
        <p:spPr>
          <a:xfrm>
            <a:off x="2079784" y="5836943"/>
            <a:ext cx="3151542" cy="400110"/>
          </a:xfrm>
          <a:prstGeom prst="rect">
            <a:avLst/>
          </a:prstGeom>
          <a:noFill/>
        </p:spPr>
        <p:txBody>
          <a:bodyPr wrap="square" rtlCol="0">
            <a:spAutoFit/>
          </a:bodyPr>
          <a:lstStyle/>
          <a:p>
            <a:pPr algn="ctr"/>
            <a:r>
              <a:rPr lang="pt-BR" sz="2000" b="1" dirty="0"/>
              <a:t>Análise dos Resultados</a:t>
            </a:r>
          </a:p>
        </p:txBody>
      </p:sp>
      <p:cxnSp>
        <p:nvCxnSpPr>
          <p:cNvPr id="60" name="Conector reto 59">
            <a:extLst>
              <a:ext uri="{FF2B5EF4-FFF2-40B4-BE49-F238E27FC236}">
                <a16:creationId xmlns:a16="http://schemas.microsoft.com/office/drawing/2014/main" id="{C4343D2A-7B0F-C252-DA64-3D3C6D843F3D}"/>
              </a:ext>
            </a:extLst>
          </p:cNvPr>
          <p:cNvCxnSpPr>
            <a:cxnSpLocks/>
          </p:cNvCxnSpPr>
          <p:nvPr/>
        </p:nvCxnSpPr>
        <p:spPr>
          <a:xfrm>
            <a:off x="2079784" y="1425175"/>
            <a:ext cx="0" cy="5081850"/>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pic>
        <p:nvPicPr>
          <p:cNvPr id="71" name="Imagem 70" descr="Imagem digital fictícia de personagem de desenho animado&#10;&#10;O conteúdo gerado por IA pode estar incorreto.">
            <a:extLst>
              <a:ext uri="{FF2B5EF4-FFF2-40B4-BE49-F238E27FC236}">
                <a16:creationId xmlns:a16="http://schemas.microsoft.com/office/drawing/2014/main" id="{2DD23EE9-8EE7-506B-328C-D65EE5B9CC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92461" y="3966100"/>
            <a:ext cx="1980684" cy="2891900"/>
          </a:xfrm>
          <a:prstGeom prst="rect">
            <a:avLst/>
          </a:prstGeom>
        </p:spPr>
      </p:pic>
      <p:pic>
        <p:nvPicPr>
          <p:cNvPr id="32" name="Áudio 31">
            <a:hlinkClick r:id="" action="ppaction://media"/>
            <a:extLst>
              <a:ext uri="{FF2B5EF4-FFF2-40B4-BE49-F238E27FC236}">
                <a16:creationId xmlns:a16="http://schemas.microsoft.com/office/drawing/2014/main" id="{8AF27F30-7BFE-3470-2FF2-47FA4278C7F6}"/>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0098769"/>
      </p:ext>
    </p:extLst>
  </p:cSld>
  <p:clrMapOvr>
    <a:masterClrMapping/>
  </p:clrMapOvr>
  <mc:AlternateContent xmlns:mc="http://schemas.openxmlformats.org/markup-compatibility/2006">
    <mc:Choice xmlns:p14="http://schemas.microsoft.com/office/powerpoint/2010/main" Requires="p14">
      <p:transition spd="slow" p14:dur="2000" advTm="25568"/>
    </mc:Choice>
    <mc:Fallback>
      <p:transition spd="slow" advTm="2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2BFBB35-86C2-65C3-0EFB-AD14F1989100}"/>
              </a:ext>
            </a:extLst>
          </p:cNvPr>
          <p:cNvSpPr txBox="1"/>
          <p:nvPr/>
        </p:nvSpPr>
        <p:spPr>
          <a:xfrm>
            <a:off x="6096000" y="305350"/>
            <a:ext cx="5359009" cy="630942"/>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COLETA DOS DADOS</a:t>
            </a:r>
          </a:p>
        </p:txBody>
      </p:sp>
      <p:sp>
        <p:nvSpPr>
          <p:cNvPr id="6" name="Retângulo 5">
            <a:extLst>
              <a:ext uri="{FF2B5EF4-FFF2-40B4-BE49-F238E27FC236}">
                <a16:creationId xmlns:a16="http://schemas.microsoft.com/office/drawing/2014/main" id="{F05325F6-FB3B-5E6D-EEC2-601FD5A893C9}"/>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descr="Gráfico&#10;&#10;O conteúdo gerado por IA pode estar incorreto.">
            <a:extLst>
              <a:ext uri="{FF2B5EF4-FFF2-40B4-BE49-F238E27FC236}">
                <a16:creationId xmlns:a16="http://schemas.microsoft.com/office/drawing/2014/main" id="{52ADEB3F-FEFB-B973-A647-76202E60B155}"/>
              </a:ext>
            </a:extLst>
          </p:cNvPr>
          <p:cNvPicPr>
            <a:picLocks noChangeAspect="1"/>
          </p:cNvPicPr>
          <p:nvPr/>
        </p:nvPicPr>
        <p:blipFill>
          <a:blip r:embed="rId5">
            <a:extLst>
              <a:ext uri="{28A0092B-C50C-407E-A947-70E740481C1C}">
                <a14:useLocalDpi xmlns:a14="http://schemas.microsoft.com/office/drawing/2010/main" val="0"/>
              </a:ext>
            </a:extLst>
          </a:blip>
          <a:srcRect l="4140" t="7934" r="7334" b="46176"/>
          <a:stretch>
            <a:fillRect/>
          </a:stretch>
        </p:blipFill>
        <p:spPr>
          <a:xfrm>
            <a:off x="6491974" y="2740237"/>
            <a:ext cx="3464828" cy="954593"/>
          </a:xfrm>
          <a:prstGeom prst="rect">
            <a:avLst/>
          </a:prstGeom>
        </p:spPr>
      </p:pic>
      <p:graphicFrame>
        <p:nvGraphicFramePr>
          <p:cNvPr id="14" name="Tabela 13">
            <a:extLst>
              <a:ext uri="{FF2B5EF4-FFF2-40B4-BE49-F238E27FC236}">
                <a16:creationId xmlns:a16="http://schemas.microsoft.com/office/drawing/2014/main" id="{CBD94B57-2C8F-748C-1BCE-28C45BE95445}"/>
              </a:ext>
            </a:extLst>
          </p:cNvPr>
          <p:cNvGraphicFramePr>
            <a:graphicFrameLocks noGrp="1"/>
          </p:cNvGraphicFramePr>
          <p:nvPr>
            <p:extLst>
              <p:ext uri="{D42A27DB-BD31-4B8C-83A1-F6EECF244321}">
                <p14:modId xmlns:p14="http://schemas.microsoft.com/office/powerpoint/2010/main" val="4276262274"/>
              </p:ext>
            </p:extLst>
          </p:nvPr>
        </p:nvGraphicFramePr>
        <p:xfrm>
          <a:off x="3327009" y="4285725"/>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66700163"/>
                    </a:ext>
                  </a:extLst>
                </a:gridCol>
                <a:gridCol w="2032000">
                  <a:extLst>
                    <a:ext uri="{9D8B030D-6E8A-4147-A177-3AD203B41FA5}">
                      <a16:colId xmlns:a16="http://schemas.microsoft.com/office/drawing/2014/main" val="2629558847"/>
                    </a:ext>
                  </a:extLst>
                </a:gridCol>
                <a:gridCol w="2032000">
                  <a:extLst>
                    <a:ext uri="{9D8B030D-6E8A-4147-A177-3AD203B41FA5}">
                      <a16:colId xmlns:a16="http://schemas.microsoft.com/office/drawing/2014/main" val="674601591"/>
                    </a:ext>
                  </a:extLst>
                </a:gridCol>
                <a:gridCol w="2032000">
                  <a:extLst>
                    <a:ext uri="{9D8B030D-6E8A-4147-A177-3AD203B41FA5}">
                      <a16:colId xmlns:a16="http://schemas.microsoft.com/office/drawing/2014/main" val="2815044722"/>
                    </a:ext>
                  </a:extLst>
                </a:gridCol>
              </a:tblGrid>
              <a:tr h="370840">
                <a:tc>
                  <a:txBody>
                    <a:bodyPr/>
                    <a:lstStyle/>
                    <a:p>
                      <a:pPr algn="ctr"/>
                      <a:r>
                        <a:rPr lang="pt-BR" dirty="0"/>
                        <a:t>CLASSE</a:t>
                      </a:r>
                    </a:p>
                  </a:txBody>
                  <a:tcPr>
                    <a:solidFill>
                      <a:srgbClr val="002060"/>
                    </a:solidFill>
                  </a:tcPr>
                </a:tc>
                <a:tc>
                  <a:txBody>
                    <a:bodyPr/>
                    <a:lstStyle/>
                    <a:p>
                      <a:pPr algn="ctr"/>
                      <a:r>
                        <a:rPr lang="pt-BR" dirty="0"/>
                        <a:t>TREINAMENTO</a:t>
                      </a:r>
                    </a:p>
                  </a:txBody>
                  <a:tcPr>
                    <a:solidFill>
                      <a:srgbClr val="002060"/>
                    </a:solidFill>
                  </a:tcPr>
                </a:tc>
                <a:tc>
                  <a:txBody>
                    <a:bodyPr/>
                    <a:lstStyle/>
                    <a:p>
                      <a:pPr algn="ctr"/>
                      <a:r>
                        <a:rPr lang="pt-BR" dirty="0"/>
                        <a:t>TESTE</a:t>
                      </a:r>
                    </a:p>
                  </a:txBody>
                  <a:tcPr>
                    <a:solidFill>
                      <a:srgbClr val="002060"/>
                    </a:solidFill>
                  </a:tcPr>
                </a:tc>
                <a:tc>
                  <a:txBody>
                    <a:bodyPr/>
                    <a:lstStyle/>
                    <a:p>
                      <a:pPr algn="ctr"/>
                      <a:r>
                        <a:rPr lang="pt-BR" dirty="0"/>
                        <a:t>TOTAL</a:t>
                      </a:r>
                    </a:p>
                  </a:txBody>
                  <a:tcPr>
                    <a:solidFill>
                      <a:srgbClr val="002060"/>
                    </a:solidFill>
                  </a:tcPr>
                </a:tc>
                <a:extLst>
                  <a:ext uri="{0D108BD9-81ED-4DB2-BD59-A6C34878D82A}">
                    <a16:rowId xmlns:a16="http://schemas.microsoft.com/office/drawing/2014/main" val="4073014996"/>
                  </a:ext>
                </a:extLst>
              </a:tr>
              <a:tr h="370840">
                <a:tc>
                  <a:txBody>
                    <a:bodyPr/>
                    <a:lstStyle/>
                    <a:p>
                      <a:pPr algn="ctr"/>
                      <a:r>
                        <a:rPr lang="pt-BR" dirty="0"/>
                        <a:t>Saudável</a:t>
                      </a:r>
                    </a:p>
                  </a:txBody>
                  <a:tcPr/>
                </a:tc>
                <a:tc>
                  <a:txBody>
                    <a:bodyPr/>
                    <a:lstStyle/>
                    <a:p>
                      <a:pPr algn="ctr"/>
                      <a:r>
                        <a:rPr lang="pt-BR" dirty="0"/>
                        <a:t>1595</a:t>
                      </a:r>
                    </a:p>
                  </a:txBody>
                  <a:tcPr/>
                </a:tc>
                <a:tc>
                  <a:txBody>
                    <a:bodyPr/>
                    <a:lstStyle/>
                    <a:p>
                      <a:pPr algn="ctr"/>
                      <a:r>
                        <a:rPr lang="pt-BR" dirty="0"/>
                        <a:t>405</a:t>
                      </a:r>
                    </a:p>
                  </a:txBody>
                  <a:tcPr/>
                </a:tc>
                <a:tc>
                  <a:txBody>
                    <a:bodyPr/>
                    <a:lstStyle/>
                    <a:p>
                      <a:pPr algn="ctr"/>
                      <a:r>
                        <a:rPr lang="pt-BR" dirty="0"/>
                        <a:t>2000</a:t>
                      </a:r>
                    </a:p>
                  </a:txBody>
                  <a:tcPr/>
                </a:tc>
                <a:extLst>
                  <a:ext uri="{0D108BD9-81ED-4DB2-BD59-A6C34878D82A}">
                    <a16:rowId xmlns:a16="http://schemas.microsoft.com/office/drawing/2014/main" val="1923770528"/>
                  </a:ext>
                </a:extLst>
              </a:tr>
              <a:tr h="370840">
                <a:tc>
                  <a:txBody>
                    <a:bodyPr/>
                    <a:lstStyle/>
                    <a:p>
                      <a:pPr algn="ctr"/>
                      <a:r>
                        <a:rPr lang="pt-BR" dirty="0"/>
                        <a:t>Glioma</a:t>
                      </a:r>
                    </a:p>
                  </a:txBody>
                  <a:tcPr/>
                </a:tc>
                <a:tc>
                  <a:txBody>
                    <a:bodyPr/>
                    <a:lstStyle/>
                    <a:p>
                      <a:pPr algn="ctr"/>
                      <a:r>
                        <a:rPr lang="pt-BR" dirty="0"/>
                        <a:t>1321</a:t>
                      </a:r>
                    </a:p>
                  </a:txBody>
                  <a:tcPr/>
                </a:tc>
                <a:tc>
                  <a:txBody>
                    <a:bodyPr/>
                    <a:lstStyle/>
                    <a:p>
                      <a:pPr algn="ctr"/>
                      <a:r>
                        <a:rPr lang="pt-BR" dirty="0"/>
                        <a:t>300</a:t>
                      </a:r>
                    </a:p>
                  </a:txBody>
                  <a:tcPr/>
                </a:tc>
                <a:tc>
                  <a:txBody>
                    <a:bodyPr/>
                    <a:lstStyle/>
                    <a:p>
                      <a:pPr algn="ctr"/>
                      <a:r>
                        <a:rPr lang="pt-BR" dirty="0"/>
                        <a:t>1621</a:t>
                      </a:r>
                    </a:p>
                  </a:txBody>
                  <a:tcPr/>
                </a:tc>
                <a:extLst>
                  <a:ext uri="{0D108BD9-81ED-4DB2-BD59-A6C34878D82A}">
                    <a16:rowId xmlns:a16="http://schemas.microsoft.com/office/drawing/2014/main" val="435357731"/>
                  </a:ext>
                </a:extLst>
              </a:tr>
              <a:tr h="370840">
                <a:tc>
                  <a:txBody>
                    <a:bodyPr/>
                    <a:lstStyle/>
                    <a:p>
                      <a:pPr algn="ctr"/>
                      <a:r>
                        <a:rPr lang="pt-BR" dirty="0" err="1"/>
                        <a:t>Meningioma</a:t>
                      </a:r>
                      <a:endParaRPr lang="pt-BR" dirty="0"/>
                    </a:p>
                  </a:txBody>
                  <a:tcPr/>
                </a:tc>
                <a:tc>
                  <a:txBody>
                    <a:bodyPr/>
                    <a:lstStyle/>
                    <a:p>
                      <a:pPr algn="ctr"/>
                      <a:r>
                        <a:rPr lang="pt-BR" dirty="0"/>
                        <a:t>1339</a:t>
                      </a:r>
                    </a:p>
                  </a:txBody>
                  <a:tcPr/>
                </a:tc>
                <a:tc>
                  <a:txBody>
                    <a:bodyPr/>
                    <a:lstStyle/>
                    <a:p>
                      <a:pPr algn="ctr"/>
                      <a:r>
                        <a:rPr lang="pt-BR" dirty="0"/>
                        <a:t>306</a:t>
                      </a:r>
                    </a:p>
                  </a:txBody>
                  <a:tcPr/>
                </a:tc>
                <a:tc>
                  <a:txBody>
                    <a:bodyPr/>
                    <a:lstStyle/>
                    <a:p>
                      <a:pPr algn="ctr"/>
                      <a:r>
                        <a:rPr lang="pt-BR" dirty="0"/>
                        <a:t>1645</a:t>
                      </a:r>
                    </a:p>
                  </a:txBody>
                  <a:tcPr/>
                </a:tc>
                <a:extLst>
                  <a:ext uri="{0D108BD9-81ED-4DB2-BD59-A6C34878D82A}">
                    <a16:rowId xmlns:a16="http://schemas.microsoft.com/office/drawing/2014/main" val="399059891"/>
                  </a:ext>
                </a:extLst>
              </a:tr>
              <a:tr h="370840">
                <a:tc>
                  <a:txBody>
                    <a:bodyPr/>
                    <a:lstStyle/>
                    <a:p>
                      <a:pPr algn="ctr"/>
                      <a:r>
                        <a:rPr lang="pt-BR" dirty="0"/>
                        <a:t>Pituitário</a:t>
                      </a:r>
                    </a:p>
                  </a:txBody>
                  <a:tcPr/>
                </a:tc>
                <a:tc>
                  <a:txBody>
                    <a:bodyPr/>
                    <a:lstStyle/>
                    <a:p>
                      <a:pPr algn="ctr"/>
                      <a:r>
                        <a:rPr lang="pt-BR" dirty="0"/>
                        <a:t>1457</a:t>
                      </a:r>
                    </a:p>
                  </a:txBody>
                  <a:tcPr/>
                </a:tc>
                <a:tc>
                  <a:txBody>
                    <a:bodyPr/>
                    <a:lstStyle/>
                    <a:p>
                      <a:pPr algn="ctr"/>
                      <a:r>
                        <a:rPr lang="pt-BR" dirty="0"/>
                        <a:t>300</a:t>
                      </a:r>
                    </a:p>
                  </a:txBody>
                  <a:tcPr/>
                </a:tc>
                <a:tc>
                  <a:txBody>
                    <a:bodyPr/>
                    <a:lstStyle/>
                    <a:p>
                      <a:pPr algn="ctr"/>
                      <a:r>
                        <a:rPr lang="pt-BR" dirty="0"/>
                        <a:t>1757</a:t>
                      </a:r>
                    </a:p>
                  </a:txBody>
                  <a:tcPr/>
                </a:tc>
                <a:extLst>
                  <a:ext uri="{0D108BD9-81ED-4DB2-BD59-A6C34878D82A}">
                    <a16:rowId xmlns:a16="http://schemas.microsoft.com/office/drawing/2014/main" val="528619143"/>
                  </a:ext>
                </a:extLst>
              </a:tr>
              <a:tr h="370840">
                <a:tc>
                  <a:txBody>
                    <a:bodyPr/>
                    <a:lstStyle/>
                    <a:p>
                      <a:pPr algn="ctr"/>
                      <a:r>
                        <a:rPr lang="pt-BR" b="1" dirty="0"/>
                        <a:t>Total</a:t>
                      </a:r>
                    </a:p>
                  </a:txBody>
                  <a:tcPr/>
                </a:tc>
                <a:tc>
                  <a:txBody>
                    <a:bodyPr/>
                    <a:lstStyle/>
                    <a:p>
                      <a:pPr algn="ctr"/>
                      <a:r>
                        <a:rPr lang="pt-BR" b="1" dirty="0"/>
                        <a:t>5712  (~80%)</a:t>
                      </a:r>
                    </a:p>
                  </a:txBody>
                  <a:tcPr/>
                </a:tc>
                <a:tc>
                  <a:txBody>
                    <a:bodyPr/>
                    <a:lstStyle/>
                    <a:p>
                      <a:pPr algn="ctr"/>
                      <a:r>
                        <a:rPr lang="pt-BR" b="1" dirty="0"/>
                        <a:t>1311 (~20%)</a:t>
                      </a:r>
                    </a:p>
                  </a:txBody>
                  <a:tcPr/>
                </a:tc>
                <a:tc>
                  <a:txBody>
                    <a:bodyPr/>
                    <a:lstStyle/>
                    <a:p>
                      <a:pPr algn="ctr"/>
                      <a:r>
                        <a:rPr lang="pt-BR" b="1" dirty="0"/>
                        <a:t>7023</a:t>
                      </a:r>
                    </a:p>
                  </a:txBody>
                  <a:tcPr/>
                </a:tc>
                <a:extLst>
                  <a:ext uri="{0D108BD9-81ED-4DB2-BD59-A6C34878D82A}">
                    <a16:rowId xmlns:a16="http://schemas.microsoft.com/office/drawing/2014/main" val="3065104655"/>
                  </a:ext>
                </a:extLst>
              </a:tr>
            </a:tbl>
          </a:graphicData>
        </a:graphic>
      </p:graphicFrame>
      <p:sp>
        <p:nvSpPr>
          <p:cNvPr id="15" name="CaixaDeTexto 14">
            <a:extLst>
              <a:ext uri="{FF2B5EF4-FFF2-40B4-BE49-F238E27FC236}">
                <a16:creationId xmlns:a16="http://schemas.microsoft.com/office/drawing/2014/main" id="{FEA06CB6-9390-AB50-AC00-B3D62B9F54EA}"/>
              </a:ext>
            </a:extLst>
          </p:cNvPr>
          <p:cNvSpPr txBox="1"/>
          <p:nvPr/>
        </p:nvSpPr>
        <p:spPr>
          <a:xfrm>
            <a:off x="6491974" y="1226013"/>
            <a:ext cx="4570499" cy="1015663"/>
          </a:xfrm>
          <a:prstGeom prst="rect">
            <a:avLst/>
          </a:prstGeom>
          <a:noFill/>
        </p:spPr>
        <p:txBody>
          <a:bodyPr wrap="square" rtlCol="0">
            <a:spAutoFit/>
          </a:bodyPr>
          <a:lstStyle/>
          <a:p>
            <a:r>
              <a:rPr lang="pt-BR" sz="2000" dirty="0"/>
              <a:t>Utilizou-se do </a:t>
            </a:r>
            <a:r>
              <a:rPr lang="pt-BR" sz="2000" dirty="0" err="1"/>
              <a:t>dataset</a:t>
            </a:r>
            <a:r>
              <a:rPr lang="pt-BR" sz="2000" dirty="0"/>
              <a:t> público da </a:t>
            </a:r>
            <a:r>
              <a:rPr lang="pt-BR" sz="2000" dirty="0" err="1"/>
              <a:t>Kaggle</a:t>
            </a:r>
            <a:r>
              <a:rPr lang="pt-BR" sz="2000" dirty="0"/>
              <a:t> </a:t>
            </a:r>
            <a:r>
              <a:rPr lang="pt-BR" sz="2000" b="1" i="1" dirty="0" err="1"/>
              <a:t>Brain</a:t>
            </a:r>
            <a:r>
              <a:rPr lang="pt-BR" sz="2000" b="1" i="1" dirty="0"/>
              <a:t> Tumor MRI </a:t>
            </a:r>
            <a:r>
              <a:rPr lang="pt-BR" sz="2000" b="1" i="1" dirty="0" err="1"/>
              <a:t>Dataset</a:t>
            </a:r>
            <a:r>
              <a:rPr lang="pt-BR" sz="2000" dirty="0"/>
              <a:t> desenvolvido por </a:t>
            </a:r>
            <a:r>
              <a:rPr lang="pt-BR" sz="2000" dirty="0" err="1"/>
              <a:t>Masoud</a:t>
            </a:r>
            <a:r>
              <a:rPr lang="pt-BR" sz="2000" dirty="0"/>
              <a:t> </a:t>
            </a:r>
            <a:r>
              <a:rPr lang="pt-BR" sz="2000" dirty="0" err="1"/>
              <a:t>Nickparvar</a:t>
            </a:r>
            <a:r>
              <a:rPr lang="pt-BR" sz="2000" dirty="0"/>
              <a:t> em 2021</a:t>
            </a:r>
          </a:p>
        </p:txBody>
      </p:sp>
      <p:pic>
        <p:nvPicPr>
          <p:cNvPr id="17" name="Imagem 16">
            <a:extLst>
              <a:ext uri="{FF2B5EF4-FFF2-40B4-BE49-F238E27FC236}">
                <a16:creationId xmlns:a16="http://schemas.microsoft.com/office/drawing/2014/main" id="{39A51013-4582-F76F-0111-86053C1F7D15}"/>
              </a:ext>
            </a:extLst>
          </p:cNvPr>
          <p:cNvPicPr>
            <a:picLocks noChangeAspect="1"/>
          </p:cNvPicPr>
          <p:nvPr/>
        </p:nvPicPr>
        <p:blipFill>
          <a:blip r:embed="rId6"/>
          <a:stretch>
            <a:fillRect/>
          </a:stretch>
        </p:blipFill>
        <p:spPr>
          <a:xfrm>
            <a:off x="-2276946" y="0"/>
            <a:ext cx="8632679" cy="3931920"/>
          </a:xfrm>
          <a:prstGeom prst="rect">
            <a:avLst/>
          </a:prstGeom>
        </p:spPr>
      </p:pic>
      <p:pic>
        <p:nvPicPr>
          <p:cNvPr id="19" name="Imagem 18">
            <a:extLst>
              <a:ext uri="{FF2B5EF4-FFF2-40B4-BE49-F238E27FC236}">
                <a16:creationId xmlns:a16="http://schemas.microsoft.com/office/drawing/2014/main" id="{5E378FA9-D1B2-C0B0-FE46-3ACC1C9D735F}"/>
              </a:ext>
            </a:extLst>
          </p:cNvPr>
          <p:cNvPicPr>
            <a:picLocks noChangeAspect="1"/>
          </p:cNvPicPr>
          <p:nvPr/>
        </p:nvPicPr>
        <p:blipFill>
          <a:blip r:embed="rId7"/>
          <a:stretch>
            <a:fillRect/>
          </a:stretch>
        </p:blipFill>
        <p:spPr>
          <a:xfrm>
            <a:off x="-2317077" y="0"/>
            <a:ext cx="8644183" cy="3931920"/>
          </a:xfrm>
          <a:prstGeom prst="rect">
            <a:avLst/>
          </a:prstGeom>
        </p:spPr>
      </p:pic>
      <p:pic>
        <p:nvPicPr>
          <p:cNvPr id="36" name="Áudio 35">
            <a:hlinkClick r:id="" action="ppaction://media"/>
            <a:extLst>
              <a:ext uri="{FF2B5EF4-FFF2-40B4-BE49-F238E27FC236}">
                <a16:creationId xmlns:a16="http://schemas.microsoft.com/office/drawing/2014/main" id="{E14A7096-9514-5D31-7027-7E6D15C66B5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3739644"/>
      </p:ext>
    </p:extLst>
  </p:cSld>
  <p:clrMapOvr>
    <a:masterClrMapping/>
  </p:clrMapOvr>
  <mc:AlternateContent xmlns:mc="http://schemas.openxmlformats.org/markup-compatibility/2006">
    <mc:Choice xmlns:p14="http://schemas.microsoft.com/office/powerpoint/2010/main" Requires="p14">
      <p:transition spd="slow" p14:dur="2000" advTm="73223"/>
    </mc:Choice>
    <mc:Fallback>
      <p:transition spd="slow" advTm="73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6D2CA12-6A6F-BB7B-0D80-305AC8789EA1}"/>
              </a:ext>
            </a:extLst>
          </p:cNvPr>
          <p:cNvSpPr txBox="1"/>
          <p:nvPr/>
        </p:nvSpPr>
        <p:spPr>
          <a:xfrm>
            <a:off x="740780" y="305350"/>
            <a:ext cx="5355220"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PRÉ-PROCESSAMENTO</a:t>
            </a:r>
          </a:p>
        </p:txBody>
      </p:sp>
      <p:sp>
        <p:nvSpPr>
          <p:cNvPr id="5" name="Retângulo 4">
            <a:extLst>
              <a:ext uri="{FF2B5EF4-FFF2-40B4-BE49-F238E27FC236}">
                <a16:creationId xmlns:a16="http://schemas.microsoft.com/office/drawing/2014/main" id="{6241822E-06AF-70B0-8103-E65A4B7D849D}"/>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pic>
        <p:nvPicPr>
          <p:cNvPr id="7" name="Imagem 6">
            <a:extLst>
              <a:ext uri="{FF2B5EF4-FFF2-40B4-BE49-F238E27FC236}">
                <a16:creationId xmlns:a16="http://schemas.microsoft.com/office/drawing/2014/main" id="{7413195A-2975-A601-6E42-47B55899F783}"/>
              </a:ext>
            </a:extLst>
          </p:cNvPr>
          <p:cNvPicPr>
            <a:picLocks noChangeAspect="1"/>
          </p:cNvPicPr>
          <p:nvPr/>
        </p:nvPicPr>
        <p:blipFill>
          <a:blip r:embed="rId5"/>
          <a:srcRect l="14848" t="345" r="-14848" b="-345"/>
          <a:stretch>
            <a:fillRect/>
          </a:stretch>
        </p:blipFill>
        <p:spPr>
          <a:xfrm>
            <a:off x="6816377" y="-165502"/>
            <a:ext cx="8161264" cy="7378461"/>
          </a:xfrm>
          <a:prstGeom prst="ellipse">
            <a:avLst/>
          </a:prstGeom>
        </p:spPr>
      </p:pic>
      <p:sp>
        <p:nvSpPr>
          <p:cNvPr id="8" name="CaixaDeTexto 7">
            <a:extLst>
              <a:ext uri="{FF2B5EF4-FFF2-40B4-BE49-F238E27FC236}">
                <a16:creationId xmlns:a16="http://schemas.microsoft.com/office/drawing/2014/main" id="{6E5FDB34-7364-A0FC-A223-6F31242641EF}"/>
              </a:ext>
            </a:extLst>
          </p:cNvPr>
          <p:cNvSpPr txBox="1"/>
          <p:nvPr/>
        </p:nvSpPr>
        <p:spPr>
          <a:xfrm>
            <a:off x="1009361" y="1705451"/>
            <a:ext cx="5807016" cy="3447098"/>
          </a:xfrm>
          <a:prstGeom prst="rect">
            <a:avLst/>
          </a:prstGeom>
          <a:noFill/>
        </p:spPr>
        <p:txBody>
          <a:bodyPr wrap="square" rtlCol="0">
            <a:spAutoFit/>
          </a:bodyPr>
          <a:lstStyle/>
          <a:p>
            <a:pPr marL="285750" indent="-285750">
              <a:buFont typeface="Arial" panose="020B0604020202020204" pitchFamily="34" charset="0"/>
              <a:buChar char="•"/>
            </a:pPr>
            <a:r>
              <a:rPr lang="pt-BR" sz="2000" dirty="0"/>
              <a:t>Recorte focado da região encefálica</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Redimensionamento das imagens para 224x224 pixels </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Aplicação do CLAHE em escala de cinza</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Normalização por </a:t>
            </a:r>
            <a:r>
              <a:rPr lang="pt-BR" sz="2000" i="1" dirty="0"/>
              <a:t>z-score</a:t>
            </a:r>
          </a:p>
          <a:p>
            <a:pPr marL="285750" indent="-285750">
              <a:buFont typeface="Arial" panose="020B0604020202020204" pitchFamily="34" charset="0"/>
              <a:buChar char="•"/>
            </a:pPr>
            <a:endParaRPr lang="pt-BR" sz="2000" i="1" dirty="0"/>
          </a:p>
          <a:p>
            <a:pPr marL="285750" indent="-285750">
              <a:buFont typeface="Arial" panose="020B0604020202020204" pitchFamily="34" charset="0"/>
              <a:buChar char="•"/>
            </a:pPr>
            <a:r>
              <a:rPr lang="pt-BR" sz="2000" i="1" dirty="0"/>
              <a:t>Data </a:t>
            </a:r>
            <a:r>
              <a:rPr lang="pt-BR" sz="2000" i="1" dirty="0" err="1"/>
              <a:t>Augmentation</a:t>
            </a:r>
            <a:endParaRPr lang="pt-BR" sz="2000" i="1" dirty="0"/>
          </a:p>
          <a:p>
            <a:pPr marL="285750" indent="-285750">
              <a:buFont typeface="Arial" panose="020B0604020202020204" pitchFamily="34" charset="0"/>
              <a:buChar char="•"/>
            </a:pPr>
            <a:endParaRPr lang="pt-BR" dirty="0"/>
          </a:p>
        </p:txBody>
      </p:sp>
      <p:pic>
        <p:nvPicPr>
          <p:cNvPr id="18" name="Áudio 17">
            <a:hlinkClick r:id="" action="ppaction://media"/>
            <a:extLst>
              <a:ext uri="{FF2B5EF4-FFF2-40B4-BE49-F238E27FC236}">
                <a16:creationId xmlns:a16="http://schemas.microsoft.com/office/drawing/2014/main" id="{ED61C7D3-F799-C8DE-061F-B5034612200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8600711"/>
      </p:ext>
    </p:extLst>
  </p:cSld>
  <p:clrMapOvr>
    <a:masterClrMapping/>
  </p:clrMapOvr>
  <mc:AlternateContent xmlns:mc="http://schemas.openxmlformats.org/markup-compatibility/2006">
    <mc:Choice xmlns:p14="http://schemas.microsoft.com/office/powerpoint/2010/main" Requires="p14">
      <p:transition spd="slow" p14:dur="2000" advTm="74331"/>
    </mc:Choice>
    <mc:Fallback>
      <p:transition spd="slow" advTm="74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BECC4-DD5A-5A62-CBF7-6976F0FD352A}"/>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B96CD48C-05C8-ABD3-1967-B6A69A38E3A6}"/>
              </a:ext>
            </a:extLst>
          </p:cNvPr>
          <p:cNvSpPr txBox="1"/>
          <p:nvPr/>
        </p:nvSpPr>
        <p:spPr>
          <a:xfrm>
            <a:off x="740782" y="305350"/>
            <a:ext cx="5360757"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PRÉ-PROCESSAMENTO</a:t>
            </a:r>
          </a:p>
        </p:txBody>
      </p:sp>
      <p:sp>
        <p:nvSpPr>
          <p:cNvPr id="5" name="Retângulo 4">
            <a:extLst>
              <a:ext uri="{FF2B5EF4-FFF2-40B4-BE49-F238E27FC236}">
                <a16:creationId xmlns:a16="http://schemas.microsoft.com/office/drawing/2014/main" id="{11D51E9D-A104-62E9-228B-7EB7E151A403}"/>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2" name="Retângulo 1">
            <a:extLst>
              <a:ext uri="{FF2B5EF4-FFF2-40B4-BE49-F238E27FC236}">
                <a16:creationId xmlns:a16="http://schemas.microsoft.com/office/drawing/2014/main" id="{F9524F12-A8B8-86B7-2F21-70AA6FB052E8}"/>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22704D00-257C-D29D-E597-33FA58D93F61}"/>
              </a:ext>
            </a:extLst>
          </p:cNvPr>
          <p:cNvSpPr txBox="1"/>
          <p:nvPr/>
        </p:nvSpPr>
        <p:spPr>
          <a:xfrm>
            <a:off x="487680" y="1388059"/>
            <a:ext cx="5605549" cy="477054"/>
          </a:xfrm>
          <a:prstGeom prst="rect">
            <a:avLst/>
          </a:prstGeom>
          <a:noFill/>
        </p:spPr>
        <p:txBody>
          <a:bodyPr wrap="square" rtlCol="0">
            <a:spAutoFit/>
          </a:bodyPr>
          <a:lstStyle/>
          <a:p>
            <a:pPr algn="ctr"/>
            <a:r>
              <a:rPr lang="pt-BR" sz="2500" b="1" dirty="0">
                <a:solidFill>
                  <a:srgbClr val="002060"/>
                </a:solidFill>
              </a:rPr>
              <a:t>ANTES</a:t>
            </a:r>
          </a:p>
        </p:txBody>
      </p:sp>
      <p:sp>
        <p:nvSpPr>
          <p:cNvPr id="6" name="CaixaDeTexto 5">
            <a:extLst>
              <a:ext uri="{FF2B5EF4-FFF2-40B4-BE49-F238E27FC236}">
                <a16:creationId xmlns:a16="http://schemas.microsoft.com/office/drawing/2014/main" id="{10E36C70-C270-6E26-C135-72AC08A39A97}"/>
              </a:ext>
            </a:extLst>
          </p:cNvPr>
          <p:cNvSpPr txBox="1"/>
          <p:nvPr/>
        </p:nvSpPr>
        <p:spPr>
          <a:xfrm>
            <a:off x="6093229" y="1388059"/>
            <a:ext cx="5611091" cy="477054"/>
          </a:xfrm>
          <a:prstGeom prst="rect">
            <a:avLst/>
          </a:prstGeom>
          <a:noFill/>
        </p:spPr>
        <p:txBody>
          <a:bodyPr wrap="square" rtlCol="0">
            <a:spAutoFit/>
          </a:bodyPr>
          <a:lstStyle/>
          <a:p>
            <a:pPr algn="ctr"/>
            <a:r>
              <a:rPr lang="pt-BR" sz="2500" b="1" dirty="0">
                <a:solidFill>
                  <a:srgbClr val="002060"/>
                </a:solidFill>
              </a:rPr>
              <a:t>DEPOIS</a:t>
            </a:r>
          </a:p>
        </p:txBody>
      </p:sp>
      <p:sp>
        <p:nvSpPr>
          <p:cNvPr id="9" name="Seta: para a Direita 8">
            <a:extLst>
              <a:ext uri="{FF2B5EF4-FFF2-40B4-BE49-F238E27FC236}">
                <a16:creationId xmlns:a16="http://schemas.microsoft.com/office/drawing/2014/main" id="{3D3A4C65-6906-FB02-8000-588D7231E31B}"/>
              </a:ext>
            </a:extLst>
          </p:cNvPr>
          <p:cNvSpPr/>
          <p:nvPr/>
        </p:nvSpPr>
        <p:spPr>
          <a:xfrm>
            <a:off x="5440644" y="3627863"/>
            <a:ext cx="1307940" cy="1238492"/>
          </a:xfrm>
          <a:prstGeom prst="right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a:extLst>
              <a:ext uri="{FF2B5EF4-FFF2-40B4-BE49-F238E27FC236}">
                <a16:creationId xmlns:a16="http://schemas.microsoft.com/office/drawing/2014/main" id="{B9C417BA-BBBB-C7F9-2724-01129E5B8D5A}"/>
              </a:ext>
            </a:extLst>
          </p:cNvPr>
          <p:cNvCxnSpPr/>
          <p:nvPr/>
        </p:nvCxnSpPr>
        <p:spPr>
          <a:xfrm>
            <a:off x="484909" y="1866702"/>
            <a:ext cx="11216640" cy="0"/>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cxnSp>
        <p:nvCxnSpPr>
          <p:cNvPr id="13" name="Conector reto 12">
            <a:extLst>
              <a:ext uri="{FF2B5EF4-FFF2-40B4-BE49-F238E27FC236}">
                <a16:creationId xmlns:a16="http://schemas.microsoft.com/office/drawing/2014/main" id="{5D300E82-3960-BF61-1B76-110F6108D4A4}"/>
              </a:ext>
            </a:extLst>
          </p:cNvPr>
          <p:cNvCxnSpPr>
            <a:cxnSpLocks/>
          </p:cNvCxnSpPr>
          <p:nvPr/>
        </p:nvCxnSpPr>
        <p:spPr>
          <a:xfrm>
            <a:off x="6093229" y="1238491"/>
            <a:ext cx="0" cy="626622"/>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pic>
        <p:nvPicPr>
          <p:cNvPr id="15" name="Imagem 14" descr="Foto preta e branca de rosto de animal&#10;&#10;O conteúdo gerado por IA pode estar incorreto.">
            <a:extLst>
              <a:ext uri="{FF2B5EF4-FFF2-40B4-BE49-F238E27FC236}">
                <a16:creationId xmlns:a16="http://schemas.microsoft.com/office/drawing/2014/main" id="{65042E59-B6A3-21D3-3E4C-34178D6B40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2231" y="2628996"/>
            <a:ext cx="3316446" cy="3316446"/>
          </a:xfrm>
          <a:prstGeom prst="rect">
            <a:avLst/>
          </a:prstGeom>
        </p:spPr>
      </p:pic>
      <p:pic>
        <p:nvPicPr>
          <p:cNvPr id="17" name="Imagem 16" descr="Foto em preto e branco de crustáceo&#10;&#10;O conteúdo gerado por IA pode estar incorreto.">
            <a:extLst>
              <a:ext uri="{FF2B5EF4-FFF2-40B4-BE49-F238E27FC236}">
                <a16:creationId xmlns:a16="http://schemas.microsoft.com/office/drawing/2014/main" id="{581657AF-D622-6496-C458-C99D619FB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0551" y="2599864"/>
            <a:ext cx="3316446" cy="3316446"/>
          </a:xfrm>
          <a:prstGeom prst="rect">
            <a:avLst/>
          </a:prstGeom>
        </p:spPr>
      </p:pic>
      <p:pic>
        <p:nvPicPr>
          <p:cNvPr id="23" name="Áudio 22">
            <a:hlinkClick r:id="" action="ppaction://media"/>
            <a:extLst>
              <a:ext uri="{FF2B5EF4-FFF2-40B4-BE49-F238E27FC236}">
                <a16:creationId xmlns:a16="http://schemas.microsoft.com/office/drawing/2014/main" id="{F9FD38E9-EA84-A65C-2470-4E77DAA7599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6181821"/>
      </p:ext>
    </p:extLst>
  </p:cSld>
  <p:clrMapOvr>
    <a:masterClrMapping/>
  </p:clrMapOvr>
  <mc:AlternateContent xmlns:mc="http://schemas.openxmlformats.org/markup-compatibility/2006">
    <mc:Choice xmlns:p14="http://schemas.microsoft.com/office/powerpoint/2010/main" Requires="p14">
      <p:transition spd="slow" p14:dur="2000" advTm="8145"/>
    </mc:Choice>
    <mc:Fallback>
      <p:transition spd="slow" advTm="8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F7EF174-4B96-4BCB-91B1-3E8D13CA727A}"/>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A701EEB2-A039-6E0A-3A88-C079712274C8}"/>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TREINAMENTO</a:t>
            </a:r>
          </a:p>
        </p:txBody>
      </p:sp>
      <p:pic>
        <p:nvPicPr>
          <p:cNvPr id="7" name="Imagem 6">
            <a:extLst>
              <a:ext uri="{FF2B5EF4-FFF2-40B4-BE49-F238E27FC236}">
                <a16:creationId xmlns:a16="http://schemas.microsoft.com/office/drawing/2014/main" id="{F20DB613-7727-729A-59DC-93501544B5AB}"/>
              </a:ext>
            </a:extLst>
          </p:cNvPr>
          <p:cNvPicPr>
            <a:picLocks noChangeAspect="1"/>
          </p:cNvPicPr>
          <p:nvPr/>
        </p:nvPicPr>
        <p:blipFill>
          <a:blip r:embed="rId5"/>
          <a:stretch>
            <a:fillRect/>
          </a:stretch>
        </p:blipFill>
        <p:spPr>
          <a:xfrm>
            <a:off x="5983556" y="620821"/>
            <a:ext cx="6023249" cy="2621166"/>
          </a:xfrm>
          <a:prstGeom prst="rect">
            <a:avLst/>
          </a:prstGeom>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DE9DF0B3-CEC0-D465-59F5-DBD549A6487D}"/>
                  </a:ext>
                </a:extLst>
              </p:cNvPr>
              <p:cNvSpPr txBox="1"/>
              <p:nvPr/>
            </p:nvSpPr>
            <p:spPr>
              <a:xfrm>
                <a:off x="787077" y="1021659"/>
                <a:ext cx="5196479" cy="4345164"/>
              </a:xfrm>
              <a:prstGeom prst="rect">
                <a:avLst/>
              </a:prstGeom>
              <a:noFill/>
            </p:spPr>
            <p:txBody>
              <a:bodyPr wrap="square" rtlCol="0">
                <a:spAutoFit/>
              </a:bodyPr>
              <a:lstStyle/>
              <a:p>
                <a:r>
                  <a:rPr lang="pt-BR" sz="2000" dirty="0"/>
                  <a:t>Para o treinamento do modelo foi utilizado a arquitetura </a:t>
                </a:r>
                <a:r>
                  <a:rPr lang="pt-BR" sz="2000" i="1" dirty="0"/>
                  <a:t>MobileNetV2, </a:t>
                </a:r>
                <a:r>
                  <a:rPr lang="pt-BR" sz="2000" dirty="0" err="1"/>
                  <a:t>pré</a:t>
                </a:r>
                <a:r>
                  <a:rPr lang="pt-BR" sz="2000" dirty="0"/>
                  <a:t>-treinada no </a:t>
                </a:r>
                <a:r>
                  <a:rPr lang="pt-BR" sz="2000" i="1" dirty="0" err="1"/>
                  <a:t>ImageNet</a:t>
                </a:r>
                <a:r>
                  <a:rPr lang="pt-BR" sz="2000" dirty="0"/>
                  <a:t> e na extração de </a:t>
                </a:r>
                <a:r>
                  <a:rPr lang="pt-BR" sz="2000" i="1" dirty="0"/>
                  <a:t>features </a:t>
                </a:r>
                <a:r>
                  <a:rPr lang="pt-BR" sz="2000" dirty="0"/>
                  <a:t>de imagens.</a:t>
                </a:r>
              </a:p>
              <a:p>
                <a:endParaRPr lang="pt-BR" sz="2000" dirty="0"/>
              </a:p>
              <a:p>
                <a:r>
                  <a:rPr lang="pt-BR" sz="2000" dirty="0"/>
                  <a:t>O modelo foi treinado utilizando o otimizador </a:t>
                </a:r>
                <a:r>
                  <a:rPr lang="pt-BR" sz="2000" i="1" dirty="0"/>
                  <a:t>Adam</a:t>
                </a:r>
                <a:r>
                  <a:rPr lang="pt-BR" sz="2000" dirty="0"/>
                  <a:t> e uma taxa de aprendizado inicial de </a:t>
                </a:r>
                <a14:m>
                  <m:oMath xmlns:m="http://schemas.openxmlformats.org/officeDocument/2006/math">
                    <m:r>
                      <a:rPr lang="pt-BR" i="1">
                        <a:latin typeface="Cambria Math" panose="02040503050406030204" pitchFamily="18" charset="0"/>
                      </a:rPr>
                      <m:t>1</m:t>
                    </m:r>
                    <m:r>
                      <a:rPr lang="pt-BR" i="1">
                        <a:latin typeface="Cambria Math" panose="02040503050406030204" pitchFamily="18" charset="0"/>
                      </a:rPr>
                      <m:t>𝑥</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−4</m:t>
                        </m:r>
                      </m:sup>
                    </m:sSup>
                    <m:r>
                      <a:rPr lang="pt-BR" b="0" i="0" smtClean="0">
                        <a:latin typeface="Cambria Math" panose="02040503050406030204" pitchFamily="18" charset="0"/>
                      </a:rPr>
                      <m:t>.</m:t>
                    </m:r>
                  </m:oMath>
                </a14:m>
                <a:endParaRPr lang="pt-BR" sz="2000" dirty="0"/>
              </a:p>
              <a:p>
                <a:pPr marL="342900" indent="-342900">
                  <a:buFont typeface="Arial" panose="020B0604020202020204" pitchFamily="34" charset="0"/>
                  <a:buChar char="•"/>
                </a:pPr>
                <a:endParaRPr lang="pt-BR" sz="2000" i="1" dirty="0"/>
              </a:p>
              <a:p>
                <a:r>
                  <a:rPr lang="pt-BR" sz="2000" dirty="0"/>
                  <a:t>Os dados destinados ao treinamento foram separados em dois subconjuntos: </a:t>
                </a:r>
              </a:p>
              <a:p>
                <a:pPr marL="342900" indent="-342900">
                  <a:buFont typeface="Arial" panose="020B0604020202020204" pitchFamily="34" charset="0"/>
                  <a:buChar char="•"/>
                </a:pPr>
                <a:r>
                  <a:rPr lang="pt-BR" sz="2000" dirty="0"/>
                  <a:t>Treinamento (80% dos dados)</a:t>
                </a:r>
              </a:p>
              <a:p>
                <a:pPr marL="342900" indent="-342900">
                  <a:buFont typeface="Arial" panose="020B0604020202020204" pitchFamily="34" charset="0"/>
                  <a:buChar char="•"/>
                </a:pPr>
                <a:r>
                  <a:rPr lang="pt-BR" sz="2000" dirty="0"/>
                  <a:t>Validação (20% dos dados)</a:t>
                </a:r>
              </a:p>
              <a:p>
                <a:endParaRPr lang="pt-BR" dirty="0"/>
              </a:p>
            </p:txBody>
          </p:sp>
        </mc:Choice>
        <mc:Fallback xmlns="">
          <p:sp>
            <p:nvSpPr>
              <p:cNvPr id="8" name="CaixaDeTexto 7">
                <a:extLst>
                  <a:ext uri="{FF2B5EF4-FFF2-40B4-BE49-F238E27FC236}">
                    <a16:creationId xmlns:a16="http://schemas.microsoft.com/office/drawing/2014/main" id="{DE9DF0B3-CEC0-D465-59F5-DBD549A6487D}"/>
                  </a:ext>
                </a:extLst>
              </p:cNvPr>
              <p:cNvSpPr txBox="1">
                <a:spLocks noRot="1" noChangeAspect="1" noMove="1" noResize="1" noEditPoints="1" noAdjustHandles="1" noChangeArrowheads="1" noChangeShapeType="1" noTextEdit="1"/>
              </p:cNvSpPr>
              <p:nvPr/>
            </p:nvSpPr>
            <p:spPr>
              <a:xfrm>
                <a:off x="787077" y="1021659"/>
                <a:ext cx="5196479" cy="4345164"/>
              </a:xfrm>
              <a:prstGeom prst="rect">
                <a:avLst/>
              </a:prstGeom>
              <a:blipFill>
                <a:blip r:embed="rId6"/>
                <a:stretch>
                  <a:fillRect l="-1172" t="-843" r="-352"/>
                </a:stretch>
              </a:blipFill>
            </p:spPr>
            <p:txBody>
              <a:bodyPr/>
              <a:lstStyle/>
              <a:p>
                <a:r>
                  <a:rPr lang="pt-BR">
                    <a:noFill/>
                  </a:rPr>
                  <a:t> </a:t>
                </a:r>
              </a:p>
            </p:txBody>
          </p:sp>
        </mc:Fallback>
      </mc:AlternateContent>
      <p:pic>
        <p:nvPicPr>
          <p:cNvPr id="10" name="Imagem 9" descr="Gráfico, Gráfico de superfície&#10;&#10;O conteúdo gerado por IA pode estar incorreto.">
            <a:extLst>
              <a:ext uri="{FF2B5EF4-FFF2-40B4-BE49-F238E27FC236}">
                <a16:creationId xmlns:a16="http://schemas.microsoft.com/office/drawing/2014/main" id="{95C969FF-4D84-539C-C461-6EA5657B06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2309" y="3557458"/>
            <a:ext cx="3765742" cy="2621166"/>
          </a:xfrm>
          <a:prstGeom prst="rect">
            <a:avLst/>
          </a:prstGeom>
        </p:spPr>
      </p:pic>
      <p:pic>
        <p:nvPicPr>
          <p:cNvPr id="38" name="Áudio 37">
            <a:hlinkClick r:id="" action="ppaction://media"/>
            <a:extLst>
              <a:ext uri="{FF2B5EF4-FFF2-40B4-BE49-F238E27FC236}">
                <a16:creationId xmlns:a16="http://schemas.microsoft.com/office/drawing/2014/main" id="{0316E45F-1902-3F9B-1C2C-C48651AAA66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89783786"/>
      </p:ext>
    </p:extLst>
  </p:cSld>
  <p:clrMapOvr>
    <a:masterClrMapping/>
  </p:clrMapOvr>
  <mc:AlternateContent xmlns:mc="http://schemas.openxmlformats.org/markup-compatibility/2006">
    <mc:Choice xmlns:p14="http://schemas.microsoft.com/office/powerpoint/2010/main" Requires="p14">
      <p:transition spd="slow" p14:dur="2000" advTm="47022"/>
    </mc:Choice>
    <mc:Fallback>
      <p:transition spd="slow" advTm="4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4343</TotalTime>
  <Words>2766</Words>
  <Application>Microsoft Office PowerPoint</Application>
  <PresentationFormat>Widescreen</PresentationFormat>
  <Paragraphs>210</Paragraphs>
  <Slides>15</Slides>
  <Notes>15</Notes>
  <HiddenSlides>0</HiddenSlides>
  <MMClips>15</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15</vt:i4>
      </vt:variant>
    </vt:vector>
  </HeadingPairs>
  <TitlesOfParts>
    <vt:vector size="22" baseType="lpstr">
      <vt:lpstr>Aptos</vt:lpstr>
      <vt:lpstr>Aptos Display</vt:lpstr>
      <vt:lpstr>Arial</vt:lpstr>
      <vt:lpstr>Calibri</vt:lpstr>
      <vt:lpstr>Californian FB</vt:lpstr>
      <vt:lpstr>Cambria Math</vt:lpstr>
      <vt:lpstr>Tema do Office</vt:lpstr>
      <vt:lpstr>Detecção e Diagnóstico Automático de Tumores Cerebrais</vt:lpstr>
      <vt:lpstr>Apresentação do PowerPoint</vt:lpstr>
      <vt:lpstr>Apresentação do PowerPoint</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João Paulo de Souza Rodrigues</dc:creator>
  <cp:lastModifiedBy>João Paulo de Souza Rodrigues</cp:lastModifiedBy>
  <cp:revision>12</cp:revision>
  <dcterms:created xsi:type="dcterms:W3CDTF">2025-11-25T17:28:41Z</dcterms:created>
  <dcterms:modified xsi:type="dcterms:W3CDTF">2025-11-30T01:23:02Z</dcterms:modified>
</cp:coreProperties>
</file>